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6"/>
  </p:notesMasterIdLst>
  <p:sldIdLst>
    <p:sldId id="256" r:id="rId2"/>
    <p:sldId id="257" r:id="rId3"/>
    <p:sldId id="292" r:id="rId4"/>
    <p:sldId id="293" r:id="rId5"/>
    <p:sldId id="550" r:id="rId6"/>
    <p:sldId id="551" r:id="rId7"/>
    <p:sldId id="606" r:id="rId8"/>
    <p:sldId id="607" r:id="rId9"/>
    <p:sldId id="568" r:id="rId10"/>
    <p:sldId id="569" r:id="rId11"/>
    <p:sldId id="500" r:id="rId12"/>
    <p:sldId id="501" r:id="rId13"/>
    <p:sldId id="436" r:id="rId14"/>
    <p:sldId id="437" r:id="rId15"/>
    <p:sldId id="570" r:id="rId16"/>
    <p:sldId id="571" r:id="rId17"/>
    <p:sldId id="438" r:id="rId18"/>
    <p:sldId id="439" r:id="rId19"/>
    <p:sldId id="322" r:id="rId20"/>
    <p:sldId id="323" r:id="rId21"/>
    <p:sldId id="406" r:id="rId22"/>
    <p:sldId id="407" r:id="rId23"/>
    <p:sldId id="482" r:id="rId24"/>
    <p:sldId id="483" r:id="rId25"/>
    <p:sldId id="502" r:id="rId26"/>
    <p:sldId id="503" r:id="rId27"/>
    <p:sldId id="382" r:id="rId28"/>
    <p:sldId id="383" r:id="rId29"/>
    <p:sldId id="408" r:id="rId30"/>
    <p:sldId id="409" r:id="rId31"/>
    <p:sldId id="572" r:id="rId32"/>
    <p:sldId id="573" r:id="rId33"/>
    <p:sldId id="354" r:id="rId34"/>
    <p:sldId id="355" r:id="rId35"/>
    <p:sldId id="356" r:id="rId36"/>
    <p:sldId id="357" r:id="rId37"/>
    <p:sldId id="608" r:id="rId38"/>
    <p:sldId id="609" r:id="rId39"/>
    <p:sldId id="610" r:id="rId40"/>
    <p:sldId id="611" r:id="rId41"/>
    <p:sldId id="574" r:id="rId42"/>
    <p:sldId id="575" r:id="rId43"/>
    <p:sldId id="464" r:id="rId44"/>
    <p:sldId id="465" r:id="rId45"/>
    <p:sldId id="484" r:id="rId46"/>
    <p:sldId id="485" r:id="rId47"/>
    <p:sldId id="612" r:id="rId48"/>
    <p:sldId id="613" r:id="rId49"/>
    <p:sldId id="358" r:id="rId50"/>
    <p:sldId id="359" r:id="rId51"/>
    <p:sldId id="594" r:id="rId52"/>
    <p:sldId id="595" r:id="rId53"/>
    <p:sldId id="410" r:id="rId54"/>
    <p:sldId id="411" r:id="rId55"/>
    <p:sldId id="294" r:id="rId56"/>
    <p:sldId id="295" r:id="rId57"/>
    <p:sldId id="466" r:id="rId58"/>
    <p:sldId id="467" r:id="rId59"/>
    <p:sldId id="504" r:id="rId60"/>
    <p:sldId id="505" r:id="rId61"/>
    <p:sldId id="296" r:id="rId62"/>
    <p:sldId id="297" r:id="rId63"/>
    <p:sldId id="636" r:id="rId64"/>
    <p:sldId id="637" r:id="rId65"/>
    <p:sldId id="552" r:id="rId66"/>
    <p:sldId id="553" r:id="rId67"/>
    <p:sldId id="526" r:id="rId68"/>
    <p:sldId id="527" r:id="rId69"/>
    <p:sldId id="258" r:id="rId70"/>
    <p:sldId id="275" r:id="rId71"/>
    <p:sldId id="596" r:id="rId72"/>
    <p:sldId id="597" r:id="rId73"/>
    <p:sldId id="538" r:id="rId74"/>
    <p:sldId id="539" r:id="rId75"/>
    <p:sldId id="360" r:id="rId76"/>
    <p:sldId id="361" r:id="rId77"/>
    <p:sldId id="362" r:id="rId78"/>
    <p:sldId id="363" r:id="rId79"/>
    <p:sldId id="412" r:id="rId80"/>
    <p:sldId id="413" r:id="rId81"/>
    <p:sldId id="668" r:id="rId82"/>
    <p:sldId id="669" r:id="rId83"/>
    <p:sldId id="486" r:id="rId84"/>
    <p:sldId id="487" r:id="rId85"/>
    <p:sldId id="384" r:id="rId86"/>
    <p:sldId id="385" r:id="rId87"/>
    <p:sldId id="298" r:id="rId88"/>
    <p:sldId id="299" r:id="rId89"/>
    <p:sldId id="670" r:id="rId90"/>
    <p:sldId id="671" r:id="rId91"/>
    <p:sldId id="646" r:id="rId92"/>
    <p:sldId id="647" r:id="rId93"/>
    <p:sldId id="684" r:id="rId94"/>
    <p:sldId id="685" r:id="rId95"/>
    <p:sldId id="686" r:id="rId96"/>
    <p:sldId id="687" r:id="rId97"/>
    <p:sldId id="514" r:id="rId98"/>
    <p:sldId id="515" r:id="rId99"/>
    <p:sldId id="488" r:id="rId100"/>
    <p:sldId id="489" r:id="rId101"/>
    <p:sldId id="259" r:id="rId102"/>
    <p:sldId id="276" r:id="rId103"/>
    <p:sldId id="656" r:id="rId104"/>
    <p:sldId id="657" r:id="rId105"/>
    <p:sldId id="300" r:id="rId106"/>
    <p:sldId id="301" r:id="rId107"/>
    <p:sldId id="414" r:id="rId108"/>
    <p:sldId id="415" r:id="rId109"/>
    <p:sldId id="364" r:id="rId110"/>
    <p:sldId id="365" r:id="rId111"/>
    <p:sldId id="366" r:id="rId112"/>
    <p:sldId id="367" r:id="rId113"/>
    <p:sldId id="658" r:id="rId114"/>
    <p:sldId id="659" r:id="rId115"/>
    <p:sldId id="598" r:id="rId116"/>
    <p:sldId id="599" r:id="rId117"/>
    <p:sldId id="648" r:id="rId118"/>
    <p:sldId id="649" r:id="rId119"/>
    <p:sldId id="368" r:id="rId120"/>
    <p:sldId id="369" r:id="rId121"/>
    <p:sldId id="440" r:id="rId122"/>
    <p:sldId id="441" r:id="rId123"/>
    <p:sldId id="672" r:id="rId124"/>
    <p:sldId id="673" r:id="rId125"/>
    <p:sldId id="416" r:id="rId126"/>
    <p:sldId id="417" r:id="rId127"/>
    <p:sldId id="302" r:id="rId128"/>
    <p:sldId id="303" r:id="rId129"/>
    <p:sldId id="324" r:id="rId130"/>
    <p:sldId id="325" r:id="rId131"/>
    <p:sldId id="260" r:id="rId132"/>
    <p:sldId id="277" r:id="rId133"/>
    <p:sldId id="490" r:id="rId134"/>
    <p:sldId id="491" r:id="rId135"/>
    <p:sldId id="370" r:id="rId136"/>
    <p:sldId id="371" r:id="rId137"/>
    <p:sldId id="528" r:id="rId138"/>
    <p:sldId id="529" r:id="rId139"/>
    <p:sldId id="304" r:id="rId140"/>
    <p:sldId id="305" r:id="rId141"/>
    <p:sldId id="442" r:id="rId142"/>
    <p:sldId id="443" r:id="rId143"/>
    <p:sldId id="688" r:id="rId144"/>
    <p:sldId id="689" r:id="rId145"/>
    <p:sldId id="326" r:id="rId146"/>
    <p:sldId id="327" r:id="rId147"/>
    <p:sldId id="468" r:id="rId148"/>
    <p:sldId id="469" r:id="rId149"/>
    <p:sldId id="660" r:id="rId150"/>
    <p:sldId id="661" r:id="rId151"/>
    <p:sldId id="386" r:id="rId152"/>
    <p:sldId id="387" r:id="rId153"/>
    <p:sldId id="388" r:id="rId154"/>
    <p:sldId id="389" r:id="rId155"/>
    <p:sldId id="444" r:id="rId156"/>
    <p:sldId id="445" r:id="rId157"/>
    <p:sldId id="690" r:id="rId158"/>
    <p:sldId id="691" r:id="rId159"/>
    <p:sldId id="418" r:id="rId160"/>
    <p:sldId id="419" r:id="rId161"/>
    <p:sldId id="576" r:id="rId162"/>
    <p:sldId id="577" r:id="rId163"/>
    <p:sldId id="328" r:id="rId164"/>
    <p:sldId id="329" r:id="rId165"/>
    <p:sldId id="554" r:id="rId166"/>
    <p:sldId id="555" r:id="rId167"/>
    <p:sldId id="674" r:id="rId168"/>
    <p:sldId id="675" r:id="rId169"/>
    <p:sldId id="614" r:id="rId170"/>
    <p:sldId id="615" r:id="rId171"/>
    <p:sldId id="420" r:id="rId172"/>
    <p:sldId id="421" r:id="rId173"/>
    <p:sldId id="692" r:id="rId174"/>
    <p:sldId id="693" r:id="rId175"/>
    <p:sldId id="616" r:id="rId176"/>
    <p:sldId id="617" r:id="rId177"/>
    <p:sldId id="261" r:id="rId178"/>
    <p:sldId id="291" r:id="rId179"/>
    <p:sldId id="470" r:id="rId180"/>
    <p:sldId id="471" r:id="rId181"/>
    <p:sldId id="492" r:id="rId182"/>
    <p:sldId id="493" r:id="rId183"/>
    <p:sldId id="262" r:id="rId184"/>
    <p:sldId id="708" r:id="rId185"/>
    <p:sldId id="676" r:id="rId186"/>
    <p:sldId id="677" r:id="rId187"/>
    <p:sldId id="662" r:id="rId188"/>
    <p:sldId id="663" r:id="rId189"/>
    <p:sldId id="578" r:id="rId190"/>
    <p:sldId id="579" r:id="rId191"/>
    <p:sldId id="506" r:id="rId192"/>
    <p:sldId id="507" r:id="rId193"/>
    <p:sldId id="694" r:id="rId194"/>
    <p:sldId id="695" r:id="rId195"/>
    <p:sldId id="508" r:id="rId196"/>
    <p:sldId id="509" r:id="rId197"/>
    <p:sldId id="530" r:id="rId198"/>
    <p:sldId id="531" r:id="rId199"/>
    <p:sldId id="446" r:id="rId200"/>
    <p:sldId id="447" r:id="rId201"/>
    <p:sldId id="650" r:id="rId202"/>
    <p:sldId id="651" r:id="rId203"/>
    <p:sldId id="390" r:id="rId204"/>
    <p:sldId id="391" r:id="rId205"/>
    <p:sldId id="422" r:id="rId206"/>
    <p:sldId id="423" r:id="rId207"/>
    <p:sldId id="372" r:id="rId208"/>
    <p:sldId id="373" r:id="rId209"/>
    <p:sldId id="448" r:id="rId210"/>
    <p:sldId id="449" r:id="rId211"/>
    <p:sldId id="424" r:id="rId212"/>
    <p:sldId id="425" r:id="rId213"/>
    <p:sldId id="450" r:id="rId214"/>
    <p:sldId id="451" r:id="rId215"/>
    <p:sldId id="330" r:id="rId216"/>
    <p:sldId id="331" r:id="rId217"/>
    <p:sldId id="560" r:id="rId218"/>
    <p:sldId id="561" r:id="rId219"/>
    <p:sldId id="263" r:id="rId220"/>
    <p:sldId id="279" r:id="rId221"/>
    <p:sldId id="374" r:id="rId222"/>
    <p:sldId id="375" r:id="rId223"/>
    <p:sldId id="580" r:id="rId224"/>
    <p:sldId id="581" r:id="rId225"/>
    <p:sldId id="618" r:id="rId226"/>
    <p:sldId id="619" r:id="rId227"/>
    <p:sldId id="264" r:id="rId228"/>
    <p:sldId id="280" r:id="rId229"/>
    <p:sldId id="332" r:id="rId230"/>
    <p:sldId id="333" r:id="rId231"/>
    <p:sldId id="620" r:id="rId232"/>
    <p:sldId id="621" r:id="rId233"/>
    <p:sldId id="334" r:id="rId234"/>
    <p:sldId id="335" r:id="rId235"/>
    <p:sldId id="600" r:id="rId236"/>
    <p:sldId id="601" r:id="rId237"/>
    <p:sldId id="336" r:id="rId238"/>
    <p:sldId id="337" r:id="rId239"/>
    <p:sldId id="540" r:id="rId240"/>
    <p:sldId id="541" r:id="rId241"/>
    <p:sldId id="426" r:id="rId242"/>
    <p:sldId id="427" r:id="rId243"/>
    <p:sldId id="306" r:id="rId244"/>
    <p:sldId id="307" r:id="rId245"/>
    <p:sldId id="472" r:id="rId246"/>
    <p:sldId id="473" r:id="rId247"/>
    <p:sldId id="510" r:id="rId248"/>
    <p:sldId id="511" r:id="rId249"/>
    <p:sldId id="532" r:id="rId250"/>
    <p:sldId id="533" r:id="rId251"/>
    <p:sldId id="512" r:id="rId252"/>
    <p:sldId id="513" r:id="rId253"/>
    <p:sldId id="622" r:id="rId254"/>
    <p:sldId id="623" r:id="rId255"/>
    <p:sldId id="542" r:id="rId256"/>
    <p:sldId id="543" r:id="rId257"/>
    <p:sldId id="428" r:id="rId258"/>
    <p:sldId id="429" r:id="rId259"/>
    <p:sldId id="265" r:id="rId260"/>
    <p:sldId id="281" r:id="rId261"/>
    <p:sldId id="652" r:id="rId262"/>
    <p:sldId id="653" r:id="rId263"/>
    <p:sldId id="602" r:id="rId264"/>
    <p:sldId id="603" r:id="rId265"/>
    <p:sldId id="308" r:id="rId266"/>
    <p:sldId id="309" r:id="rId267"/>
    <p:sldId id="266" r:id="rId268"/>
    <p:sldId id="282" r:id="rId269"/>
    <p:sldId id="376" r:id="rId270"/>
    <p:sldId id="377" r:id="rId271"/>
    <p:sldId id="310" r:id="rId272"/>
    <p:sldId id="311" r:id="rId273"/>
    <p:sldId id="534" r:id="rId274"/>
    <p:sldId id="535" r:id="rId275"/>
    <p:sldId id="678" r:id="rId276"/>
    <p:sldId id="679" r:id="rId277"/>
    <p:sldId id="516" r:id="rId278"/>
    <p:sldId id="517" r:id="rId279"/>
    <p:sldId id="392" r:id="rId280"/>
    <p:sldId id="393" r:id="rId281"/>
    <p:sldId id="452" r:id="rId282"/>
    <p:sldId id="453" r:id="rId283"/>
    <p:sldId id="518" r:id="rId284"/>
    <p:sldId id="519" r:id="rId285"/>
    <p:sldId id="520" r:id="rId286"/>
    <p:sldId id="521" r:id="rId287"/>
    <p:sldId id="312" r:id="rId288"/>
    <p:sldId id="313" r:id="rId289"/>
    <p:sldId id="314" r:id="rId290"/>
    <p:sldId id="315" r:id="rId291"/>
    <p:sldId id="544" r:id="rId292"/>
    <p:sldId id="545" r:id="rId293"/>
    <p:sldId id="394" r:id="rId294"/>
    <p:sldId id="395" r:id="rId295"/>
    <p:sldId id="378" r:id="rId296"/>
    <p:sldId id="379" r:id="rId297"/>
    <p:sldId id="338" r:id="rId298"/>
    <p:sldId id="339" r:id="rId299"/>
    <p:sldId id="546" r:id="rId300"/>
    <p:sldId id="547" r:id="rId301"/>
    <p:sldId id="604" r:id="rId302"/>
    <p:sldId id="605" r:id="rId303"/>
    <p:sldId id="638" r:id="rId304"/>
    <p:sldId id="639" r:id="rId305"/>
    <p:sldId id="267" r:id="rId306"/>
    <p:sldId id="283" r:id="rId307"/>
    <p:sldId id="624" r:id="rId308"/>
    <p:sldId id="625" r:id="rId309"/>
    <p:sldId id="640" r:id="rId310"/>
    <p:sldId id="641" r:id="rId311"/>
    <p:sldId id="548" r:id="rId312"/>
    <p:sldId id="549" r:id="rId313"/>
    <p:sldId id="454" r:id="rId314"/>
    <p:sldId id="455" r:id="rId315"/>
    <p:sldId id="654" r:id="rId316"/>
    <p:sldId id="655" r:id="rId317"/>
    <p:sldId id="626" r:id="rId318"/>
    <p:sldId id="627" r:id="rId319"/>
    <p:sldId id="340" r:id="rId320"/>
    <p:sldId id="341" r:id="rId321"/>
    <p:sldId id="396" r:id="rId322"/>
    <p:sldId id="397" r:id="rId323"/>
    <p:sldId id="268" r:id="rId324"/>
    <p:sldId id="284" r:id="rId325"/>
    <p:sldId id="456" r:id="rId326"/>
    <p:sldId id="457" r:id="rId327"/>
    <p:sldId id="494" r:id="rId328"/>
    <p:sldId id="495" r:id="rId329"/>
    <p:sldId id="398" r:id="rId330"/>
    <p:sldId id="399" r:id="rId331"/>
    <p:sldId id="556" r:id="rId332"/>
    <p:sldId id="557" r:id="rId333"/>
    <p:sldId id="269" r:id="rId334"/>
    <p:sldId id="285" r:id="rId335"/>
    <p:sldId id="680" r:id="rId336"/>
    <p:sldId id="681" r:id="rId337"/>
    <p:sldId id="642" r:id="rId338"/>
    <p:sldId id="643" r:id="rId339"/>
    <p:sldId id="316" r:id="rId340"/>
    <p:sldId id="317" r:id="rId341"/>
    <p:sldId id="400" r:id="rId342"/>
    <p:sldId id="401" r:id="rId343"/>
    <p:sldId id="270" r:id="rId344"/>
    <p:sldId id="286" r:id="rId345"/>
    <p:sldId id="696" r:id="rId346"/>
    <p:sldId id="697" r:id="rId347"/>
    <p:sldId id="536" r:id="rId348"/>
    <p:sldId id="537" r:id="rId349"/>
    <p:sldId id="628" r:id="rId350"/>
    <p:sldId id="629" r:id="rId351"/>
    <p:sldId id="582" r:id="rId352"/>
    <p:sldId id="583" r:id="rId353"/>
    <p:sldId id="271" r:id="rId354"/>
    <p:sldId id="287" r:id="rId355"/>
    <p:sldId id="430" r:id="rId356"/>
    <p:sldId id="431" r:id="rId357"/>
    <p:sldId id="318" r:id="rId358"/>
    <p:sldId id="319" r:id="rId359"/>
    <p:sldId id="558" r:id="rId360"/>
    <p:sldId id="559" r:id="rId361"/>
    <p:sldId id="272" r:id="rId362"/>
    <p:sldId id="288" r:id="rId363"/>
    <p:sldId id="644" r:id="rId364"/>
    <p:sldId id="645" r:id="rId365"/>
    <p:sldId id="584" r:id="rId366"/>
    <p:sldId id="585" r:id="rId367"/>
    <p:sldId id="474" r:id="rId368"/>
    <p:sldId id="475" r:id="rId369"/>
    <p:sldId id="586" r:id="rId370"/>
    <p:sldId id="587" r:id="rId371"/>
    <p:sldId id="402" r:id="rId372"/>
    <p:sldId id="403" r:id="rId373"/>
    <p:sldId id="404" r:id="rId374"/>
    <p:sldId id="405" r:id="rId375"/>
    <p:sldId id="342" r:id="rId376"/>
    <p:sldId id="343" r:id="rId377"/>
    <p:sldId id="630" r:id="rId378"/>
    <p:sldId id="631" r:id="rId379"/>
    <p:sldId id="664" r:id="rId380"/>
    <p:sldId id="665" r:id="rId381"/>
    <p:sldId id="320" r:id="rId382"/>
    <p:sldId id="321" r:id="rId383"/>
    <p:sldId id="432" r:id="rId384"/>
    <p:sldId id="433" r:id="rId385"/>
    <p:sldId id="273" r:id="rId386"/>
    <p:sldId id="289" r:id="rId387"/>
    <p:sldId id="476" r:id="rId388"/>
    <p:sldId id="477" r:id="rId389"/>
    <p:sldId id="344" r:id="rId390"/>
    <p:sldId id="345" r:id="rId391"/>
    <p:sldId id="562" r:id="rId392"/>
    <p:sldId id="563" r:id="rId393"/>
    <p:sldId id="588" r:id="rId394"/>
    <p:sldId id="589" r:id="rId395"/>
    <p:sldId id="666" r:id="rId396"/>
    <p:sldId id="667" r:id="rId397"/>
    <p:sldId id="496" r:id="rId398"/>
    <p:sldId id="497" r:id="rId399"/>
    <p:sldId id="702" r:id="rId400"/>
    <p:sldId id="703" r:id="rId401"/>
    <p:sldId id="632" r:id="rId402"/>
    <p:sldId id="633" r:id="rId403"/>
    <p:sldId id="434" r:id="rId404"/>
    <p:sldId id="435" r:id="rId4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110" d="100"/>
          <a:sy n="110" d="100"/>
        </p:scale>
        <p:origin x="-16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slide" Target="slides/slide40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notesMaster" Target="notesMasters/notesMaster1.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presProps" Target="pres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46A23-CEB6-4876-853B-8D28066D7F58}" type="datetimeFigureOut">
              <a:rPr lang="en-US" smtClean="0"/>
              <a:t>5/18/2018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9738D-E6A6-4837-BB41-E9DFA5B175C4}" type="slidenum">
              <a:rPr lang="en-US" smtClean="0"/>
              <a:t>‹#›</a:t>
            </a:fld>
            <a:endParaRPr lang="en-US"/>
          </a:p>
        </p:txBody>
      </p:sp>
    </p:spTree>
    <p:extLst>
      <p:ext uri="{BB962C8B-B14F-4D97-AF65-F5344CB8AC3E}">
        <p14:creationId xmlns:p14="http://schemas.microsoft.com/office/powerpoint/2010/main" val="417391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2</a:t>
            </a:fld>
            <a:endParaRPr lang="en-US"/>
          </a:p>
        </p:txBody>
      </p:sp>
    </p:spTree>
    <p:extLst>
      <p:ext uri="{BB962C8B-B14F-4D97-AF65-F5344CB8AC3E}">
        <p14:creationId xmlns:p14="http://schemas.microsoft.com/office/powerpoint/2010/main" val="373666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3</a:t>
            </a:fld>
            <a:endParaRPr lang="en-US"/>
          </a:p>
        </p:txBody>
      </p:sp>
    </p:spTree>
    <p:extLst>
      <p:ext uri="{BB962C8B-B14F-4D97-AF65-F5344CB8AC3E}">
        <p14:creationId xmlns:p14="http://schemas.microsoft.com/office/powerpoint/2010/main" val="398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11</a:t>
            </a:fld>
            <a:endParaRPr lang="en-US"/>
          </a:p>
        </p:txBody>
      </p:sp>
    </p:spTree>
    <p:extLst>
      <p:ext uri="{BB962C8B-B14F-4D97-AF65-F5344CB8AC3E}">
        <p14:creationId xmlns:p14="http://schemas.microsoft.com/office/powerpoint/2010/main" val="398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13</a:t>
            </a:fld>
            <a:endParaRPr lang="en-US"/>
          </a:p>
        </p:txBody>
      </p:sp>
    </p:spTree>
    <p:extLst>
      <p:ext uri="{BB962C8B-B14F-4D97-AF65-F5344CB8AC3E}">
        <p14:creationId xmlns:p14="http://schemas.microsoft.com/office/powerpoint/2010/main" val="398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15</a:t>
            </a:fld>
            <a:endParaRPr lang="en-US"/>
          </a:p>
        </p:txBody>
      </p:sp>
    </p:spTree>
    <p:extLst>
      <p:ext uri="{BB962C8B-B14F-4D97-AF65-F5344CB8AC3E}">
        <p14:creationId xmlns:p14="http://schemas.microsoft.com/office/powerpoint/2010/main" val="398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9738D-E6A6-4837-BB41-E9DFA5B175C4}" type="slidenum">
              <a:rPr lang="en-US" smtClean="0"/>
              <a:t>17</a:t>
            </a:fld>
            <a:endParaRPr lang="en-US"/>
          </a:p>
        </p:txBody>
      </p:sp>
    </p:spTree>
    <p:extLst>
      <p:ext uri="{BB962C8B-B14F-4D97-AF65-F5344CB8AC3E}">
        <p14:creationId xmlns:p14="http://schemas.microsoft.com/office/powerpoint/2010/main" val="3984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6C2546A-7CA0-403D-B11C-D89E809224C4}" type="datetimeFigureOut">
              <a:rPr lang="en-US" smtClean="0"/>
              <a:t>5/18/2018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4459C50-DC4C-46DA-A8B5-8CDEAA7F59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2546A-7CA0-403D-B11C-D89E809224C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2546A-7CA0-403D-B11C-D89E809224C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2546A-7CA0-403D-B11C-D89E809224C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2546A-7CA0-403D-B11C-D89E809224C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C2546A-7CA0-403D-B11C-D89E809224C4}"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59C50-DC4C-46DA-A8B5-8CDEAA7F59B1}"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6C2546A-7CA0-403D-B11C-D89E809224C4}"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59C50-DC4C-46DA-A8B5-8CDEAA7F59B1}"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2546A-7CA0-403D-B11C-D89E809224C4}"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2546A-7CA0-403D-B11C-D89E809224C4}"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59C50-DC4C-46DA-A8B5-8CDEAA7F59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6C2546A-7CA0-403D-B11C-D89E809224C4}" type="datetimeFigureOut">
              <a:rPr lang="en-US" smtClean="0"/>
              <a:t>5/18/2018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4459C50-DC4C-46DA-A8B5-8CDEAA7F59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6C2546A-7CA0-403D-B11C-D89E809224C4}" type="datetimeFigureOut">
              <a:rPr lang="en-US" smtClean="0"/>
              <a:t>5/18/2018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4459C50-DC4C-46DA-A8B5-8CDEAA7F59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6C2546A-7CA0-403D-B11C-D89E809224C4}" type="datetimeFigureOut">
              <a:rPr lang="en-US" smtClean="0"/>
              <a:t>5/18/2018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4459C50-DC4C-46DA-A8B5-8CDEAA7F59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0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0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10.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2.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12.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1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2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2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slide" Target="slide128.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slide" Target="slide2.xml"/></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slide" Target="slide2.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2.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2.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6.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8.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2.xml"/><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52.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54.xml"/></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56.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56.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0.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4.xml"/></Relationships>
</file>

<file path=ppt/slides/_rels/slide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4.xml"/></Relationships>
</file>

<file path=ppt/slides/_rels/slide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4.xml"/></Relationships>
</file>

<file path=ppt/slides/_rels/slide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64.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8.xml"/><Relationship Id="rId4" Type="http://schemas.openxmlformats.org/officeDocument/2006/relationships/image" Target="../media/image5.png"/></Relationships>
</file>

<file path=ppt/slides/_rels/slide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72.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72.xml"/></Relationships>
</file>

<file path=ppt/slides/_rels/slide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72.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0.xml"/></Relationships>
</file>

<file path=ppt/slides/_rels/slide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17" Type="http://schemas.openxmlformats.org/officeDocument/2006/relationships/slide" Target="slide231.xml"/><Relationship Id="rId21" Type="http://schemas.openxmlformats.org/officeDocument/2006/relationships/slide" Target="slide39.xml"/><Relationship Id="rId42" Type="http://schemas.openxmlformats.org/officeDocument/2006/relationships/slide" Target="slide81.xml"/><Relationship Id="rId63" Type="http://schemas.openxmlformats.org/officeDocument/2006/relationships/slide" Target="slide123.xml"/><Relationship Id="rId84" Type="http://schemas.openxmlformats.org/officeDocument/2006/relationships/slide" Target="slide165.xml"/><Relationship Id="rId138" Type="http://schemas.openxmlformats.org/officeDocument/2006/relationships/slide" Target="slide273.xml"/><Relationship Id="rId159" Type="http://schemas.openxmlformats.org/officeDocument/2006/relationships/slide" Target="slide315.xml"/><Relationship Id="rId170" Type="http://schemas.openxmlformats.org/officeDocument/2006/relationships/slide" Target="slide337.xml"/><Relationship Id="rId191" Type="http://schemas.openxmlformats.org/officeDocument/2006/relationships/slide" Target="slide379.xml"/><Relationship Id="rId196" Type="http://schemas.openxmlformats.org/officeDocument/2006/relationships/slide" Target="slide389.xml"/><Relationship Id="rId200" Type="http://schemas.openxmlformats.org/officeDocument/2006/relationships/slide" Target="slide397.xml"/><Relationship Id="rId16" Type="http://schemas.openxmlformats.org/officeDocument/2006/relationships/slide" Target="slide29.xml"/><Relationship Id="rId107" Type="http://schemas.openxmlformats.org/officeDocument/2006/relationships/slide" Target="slide211.xml"/><Relationship Id="rId11" Type="http://schemas.openxmlformats.org/officeDocument/2006/relationships/slide" Target="slide19.xml"/><Relationship Id="rId32" Type="http://schemas.openxmlformats.org/officeDocument/2006/relationships/slide" Target="slide61.xml"/><Relationship Id="rId37" Type="http://schemas.openxmlformats.org/officeDocument/2006/relationships/slide" Target="slide71.xml"/><Relationship Id="rId53" Type="http://schemas.openxmlformats.org/officeDocument/2006/relationships/slide" Target="slide103.xml"/><Relationship Id="rId58" Type="http://schemas.openxmlformats.org/officeDocument/2006/relationships/slide" Target="slide113.xml"/><Relationship Id="rId74" Type="http://schemas.openxmlformats.org/officeDocument/2006/relationships/slide" Target="slide145.xml"/><Relationship Id="rId79" Type="http://schemas.openxmlformats.org/officeDocument/2006/relationships/slide" Target="slide155.xml"/><Relationship Id="rId102" Type="http://schemas.openxmlformats.org/officeDocument/2006/relationships/slide" Target="slide201.xml"/><Relationship Id="rId123" Type="http://schemas.openxmlformats.org/officeDocument/2006/relationships/slide" Target="slide243.xml"/><Relationship Id="rId128" Type="http://schemas.openxmlformats.org/officeDocument/2006/relationships/slide" Target="slide253.xml"/><Relationship Id="rId144" Type="http://schemas.openxmlformats.org/officeDocument/2006/relationships/slide" Target="slide285.xml"/><Relationship Id="rId149" Type="http://schemas.openxmlformats.org/officeDocument/2006/relationships/slide" Target="slide295.xml"/><Relationship Id="rId5" Type="http://schemas.openxmlformats.org/officeDocument/2006/relationships/slide" Target="slide7.xml"/><Relationship Id="rId90" Type="http://schemas.openxmlformats.org/officeDocument/2006/relationships/slide" Target="slide177.xml"/><Relationship Id="rId95" Type="http://schemas.openxmlformats.org/officeDocument/2006/relationships/slide" Target="slide187.xml"/><Relationship Id="rId160" Type="http://schemas.openxmlformats.org/officeDocument/2006/relationships/slide" Target="slide317.xml"/><Relationship Id="rId165" Type="http://schemas.openxmlformats.org/officeDocument/2006/relationships/slide" Target="slide327.xml"/><Relationship Id="rId181" Type="http://schemas.openxmlformats.org/officeDocument/2006/relationships/slide" Target="slide359.xml"/><Relationship Id="rId186" Type="http://schemas.openxmlformats.org/officeDocument/2006/relationships/slide" Target="slide369.xml"/><Relationship Id="rId22" Type="http://schemas.openxmlformats.org/officeDocument/2006/relationships/slide" Target="slide41.xml"/><Relationship Id="rId27" Type="http://schemas.openxmlformats.org/officeDocument/2006/relationships/slide" Target="slide51.xml"/><Relationship Id="rId43" Type="http://schemas.openxmlformats.org/officeDocument/2006/relationships/slide" Target="slide83.xml"/><Relationship Id="rId48" Type="http://schemas.openxmlformats.org/officeDocument/2006/relationships/slide" Target="slide93.xml"/><Relationship Id="rId64" Type="http://schemas.openxmlformats.org/officeDocument/2006/relationships/slide" Target="slide125.xml"/><Relationship Id="rId69" Type="http://schemas.openxmlformats.org/officeDocument/2006/relationships/slide" Target="slide135.xml"/><Relationship Id="rId113" Type="http://schemas.openxmlformats.org/officeDocument/2006/relationships/slide" Target="slide223.xml"/><Relationship Id="rId118" Type="http://schemas.openxmlformats.org/officeDocument/2006/relationships/slide" Target="slide233.xml"/><Relationship Id="rId134" Type="http://schemas.openxmlformats.org/officeDocument/2006/relationships/slide" Target="slide265.xml"/><Relationship Id="rId139" Type="http://schemas.openxmlformats.org/officeDocument/2006/relationships/slide" Target="slide275.xml"/><Relationship Id="rId80" Type="http://schemas.openxmlformats.org/officeDocument/2006/relationships/slide" Target="slide157.xml"/><Relationship Id="rId85" Type="http://schemas.openxmlformats.org/officeDocument/2006/relationships/slide" Target="slide167.xml"/><Relationship Id="rId150" Type="http://schemas.openxmlformats.org/officeDocument/2006/relationships/slide" Target="slide297.xml"/><Relationship Id="rId155" Type="http://schemas.openxmlformats.org/officeDocument/2006/relationships/slide" Target="slide307.xml"/><Relationship Id="rId171" Type="http://schemas.openxmlformats.org/officeDocument/2006/relationships/slide" Target="slide339.xml"/><Relationship Id="rId176" Type="http://schemas.openxmlformats.org/officeDocument/2006/relationships/slide" Target="slide349.xml"/><Relationship Id="rId192" Type="http://schemas.openxmlformats.org/officeDocument/2006/relationships/slide" Target="slide381.xml"/><Relationship Id="rId197" Type="http://schemas.openxmlformats.org/officeDocument/2006/relationships/slide" Target="slide391.xml"/><Relationship Id="rId201" Type="http://schemas.openxmlformats.org/officeDocument/2006/relationships/slide" Target="slide399.xml"/><Relationship Id="rId12" Type="http://schemas.openxmlformats.org/officeDocument/2006/relationships/slide" Target="slide21.xml"/><Relationship Id="rId17" Type="http://schemas.openxmlformats.org/officeDocument/2006/relationships/slide" Target="slide31.xml"/><Relationship Id="rId33" Type="http://schemas.openxmlformats.org/officeDocument/2006/relationships/slide" Target="slide63.xml"/><Relationship Id="rId38" Type="http://schemas.openxmlformats.org/officeDocument/2006/relationships/slide" Target="slide73.xml"/><Relationship Id="rId59" Type="http://schemas.openxmlformats.org/officeDocument/2006/relationships/slide" Target="slide115.xml"/><Relationship Id="rId103" Type="http://schemas.openxmlformats.org/officeDocument/2006/relationships/slide" Target="slide203.xml"/><Relationship Id="rId108" Type="http://schemas.openxmlformats.org/officeDocument/2006/relationships/slide" Target="slide213.xml"/><Relationship Id="rId124" Type="http://schemas.openxmlformats.org/officeDocument/2006/relationships/slide" Target="slide245.xml"/><Relationship Id="rId129" Type="http://schemas.openxmlformats.org/officeDocument/2006/relationships/slide" Target="slide255.xml"/><Relationship Id="rId54" Type="http://schemas.openxmlformats.org/officeDocument/2006/relationships/slide" Target="slide105.xml"/><Relationship Id="rId70" Type="http://schemas.openxmlformats.org/officeDocument/2006/relationships/slide" Target="slide137.xml"/><Relationship Id="rId75" Type="http://schemas.openxmlformats.org/officeDocument/2006/relationships/slide" Target="slide147.xml"/><Relationship Id="rId91" Type="http://schemas.openxmlformats.org/officeDocument/2006/relationships/slide" Target="slide179.xml"/><Relationship Id="rId96" Type="http://schemas.openxmlformats.org/officeDocument/2006/relationships/slide" Target="slide189.xml"/><Relationship Id="rId140" Type="http://schemas.openxmlformats.org/officeDocument/2006/relationships/slide" Target="slide277.xml"/><Relationship Id="rId145" Type="http://schemas.openxmlformats.org/officeDocument/2006/relationships/slide" Target="slide287.xml"/><Relationship Id="rId161" Type="http://schemas.openxmlformats.org/officeDocument/2006/relationships/slide" Target="slide319.xml"/><Relationship Id="rId166" Type="http://schemas.openxmlformats.org/officeDocument/2006/relationships/slide" Target="slide329.xml"/><Relationship Id="rId182" Type="http://schemas.openxmlformats.org/officeDocument/2006/relationships/slide" Target="slide361.xml"/><Relationship Id="rId187" Type="http://schemas.openxmlformats.org/officeDocument/2006/relationships/slide" Target="slide371.xml"/><Relationship Id="rId1" Type="http://schemas.openxmlformats.org/officeDocument/2006/relationships/slideLayout" Target="../slideLayouts/slideLayout2.xml"/><Relationship Id="rId6" Type="http://schemas.openxmlformats.org/officeDocument/2006/relationships/slide" Target="slide9.xml"/><Relationship Id="rId23" Type="http://schemas.openxmlformats.org/officeDocument/2006/relationships/slide" Target="slide43.xml"/><Relationship Id="rId28" Type="http://schemas.openxmlformats.org/officeDocument/2006/relationships/slide" Target="slide53.xml"/><Relationship Id="rId49" Type="http://schemas.openxmlformats.org/officeDocument/2006/relationships/slide" Target="slide95.xml"/><Relationship Id="rId114" Type="http://schemas.openxmlformats.org/officeDocument/2006/relationships/slide" Target="slide225.xml"/><Relationship Id="rId119" Type="http://schemas.openxmlformats.org/officeDocument/2006/relationships/slide" Target="slide235.xml"/><Relationship Id="rId44" Type="http://schemas.openxmlformats.org/officeDocument/2006/relationships/slide" Target="slide85.xml"/><Relationship Id="rId60" Type="http://schemas.openxmlformats.org/officeDocument/2006/relationships/slide" Target="slide117.xml"/><Relationship Id="rId65" Type="http://schemas.openxmlformats.org/officeDocument/2006/relationships/slide" Target="slide127.xml"/><Relationship Id="rId81" Type="http://schemas.openxmlformats.org/officeDocument/2006/relationships/slide" Target="slide159.xml"/><Relationship Id="rId86" Type="http://schemas.openxmlformats.org/officeDocument/2006/relationships/slide" Target="slide169.xml"/><Relationship Id="rId130" Type="http://schemas.openxmlformats.org/officeDocument/2006/relationships/slide" Target="slide257.xml"/><Relationship Id="rId135" Type="http://schemas.openxmlformats.org/officeDocument/2006/relationships/slide" Target="slide267.xml"/><Relationship Id="rId151" Type="http://schemas.openxmlformats.org/officeDocument/2006/relationships/slide" Target="slide299.xml"/><Relationship Id="rId156" Type="http://schemas.openxmlformats.org/officeDocument/2006/relationships/slide" Target="slide309.xml"/><Relationship Id="rId177" Type="http://schemas.openxmlformats.org/officeDocument/2006/relationships/slide" Target="slide351.xml"/><Relationship Id="rId198" Type="http://schemas.openxmlformats.org/officeDocument/2006/relationships/slide" Target="slide393.xml"/><Relationship Id="rId172" Type="http://schemas.openxmlformats.org/officeDocument/2006/relationships/slide" Target="slide341.xml"/><Relationship Id="rId193" Type="http://schemas.openxmlformats.org/officeDocument/2006/relationships/slide" Target="slide383.xml"/><Relationship Id="rId202" Type="http://schemas.openxmlformats.org/officeDocument/2006/relationships/slide" Target="slide401.xml"/><Relationship Id="rId13" Type="http://schemas.openxmlformats.org/officeDocument/2006/relationships/slide" Target="slide23.xml"/><Relationship Id="rId18" Type="http://schemas.openxmlformats.org/officeDocument/2006/relationships/slide" Target="slide33.xml"/><Relationship Id="rId39" Type="http://schemas.openxmlformats.org/officeDocument/2006/relationships/slide" Target="slide75.xml"/><Relationship Id="rId109" Type="http://schemas.openxmlformats.org/officeDocument/2006/relationships/slide" Target="slide215.xml"/><Relationship Id="rId34" Type="http://schemas.openxmlformats.org/officeDocument/2006/relationships/slide" Target="slide65.xml"/><Relationship Id="rId50" Type="http://schemas.openxmlformats.org/officeDocument/2006/relationships/slide" Target="slide97.xml"/><Relationship Id="rId55" Type="http://schemas.openxmlformats.org/officeDocument/2006/relationships/slide" Target="slide107.xml"/><Relationship Id="rId76" Type="http://schemas.openxmlformats.org/officeDocument/2006/relationships/slide" Target="slide149.xml"/><Relationship Id="rId97" Type="http://schemas.openxmlformats.org/officeDocument/2006/relationships/slide" Target="slide191.xml"/><Relationship Id="rId104" Type="http://schemas.openxmlformats.org/officeDocument/2006/relationships/slide" Target="slide205.xml"/><Relationship Id="rId120" Type="http://schemas.openxmlformats.org/officeDocument/2006/relationships/slide" Target="slide237.xml"/><Relationship Id="rId125" Type="http://schemas.openxmlformats.org/officeDocument/2006/relationships/slide" Target="slide247.xml"/><Relationship Id="rId141" Type="http://schemas.openxmlformats.org/officeDocument/2006/relationships/slide" Target="slide279.xml"/><Relationship Id="rId146" Type="http://schemas.openxmlformats.org/officeDocument/2006/relationships/slide" Target="slide289.xml"/><Relationship Id="rId167" Type="http://schemas.openxmlformats.org/officeDocument/2006/relationships/slide" Target="slide331.xml"/><Relationship Id="rId188" Type="http://schemas.openxmlformats.org/officeDocument/2006/relationships/slide" Target="slide373.xml"/><Relationship Id="rId7" Type="http://schemas.openxmlformats.org/officeDocument/2006/relationships/slide" Target="slide13.xml"/><Relationship Id="rId71" Type="http://schemas.openxmlformats.org/officeDocument/2006/relationships/slide" Target="slide139.xml"/><Relationship Id="rId92" Type="http://schemas.openxmlformats.org/officeDocument/2006/relationships/slide" Target="slide181.xml"/><Relationship Id="rId162" Type="http://schemas.openxmlformats.org/officeDocument/2006/relationships/slide" Target="slide321.xml"/><Relationship Id="rId183" Type="http://schemas.openxmlformats.org/officeDocument/2006/relationships/slide" Target="slide363.xml"/><Relationship Id="rId2" Type="http://schemas.openxmlformats.org/officeDocument/2006/relationships/notesSlide" Target="../notesSlides/notesSlide1.xml"/><Relationship Id="rId29" Type="http://schemas.openxmlformats.org/officeDocument/2006/relationships/slide" Target="slide55.xml"/><Relationship Id="rId24" Type="http://schemas.openxmlformats.org/officeDocument/2006/relationships/slide" Target="slide45.xml"/><Relationship Id="rId40" Type="http://schemas.openxmlformats.org/officeDocument/2006/relationships/slide" Target="slide77.xml"/><Relationship Id="rId45" Type="http://schemas.openxmlformats.org/officeDocument/2006/relationships/slide" Target="slide87.xml"/><Relationship Id="rId66" Type="http://schemas.openxmlformats.org/officeDocument/2006/relationships/slide" Target="slide129.xml"/><Relationship Id="rId87" Type="http://schemas.openxmlformats.org/officeDocument/2006/relationships/slide" Target="slide171.xml"/><Relationship Id="rId110" Type="http://schemas.openxmlformats.org/officeDocument/2006/relationships/slide" Target="slide217.xml"/><Relationship Id="rId115" Type="http://schemas.openxmlformats.org/officeDocument/2006/relationships/slide" Target="slide227.xml"/><Relationship Id="rId131" Type="http://schemas.openxmlformats.org/officeDocument/2006/relationships/slide" Target="slide259.xml"/><Relationship Id="rId136" Type="http://schemas.openxmlformats.org/officeDocument/2006/relationships/slide" Target="slide269.xml"/><Relationship Id="rId157" Type="http://schemas.openxmlformats.org/officeDocument/2006/relationships/slide" Target="slide311.xml"/><Relationship Id="rId178" Type="http://schemas.openxmlformats.org/officeDocument/2006/relationships/slide" Target="slide353.xml"/><Relationship Id="rId61" Type="http://schemas.openxmlformats.org/officeDocument/2006/relationships/slide" Target="slide119.xml"/><Relationship Id="rId82" Type="http://schemas.openxmlformats.org/officeDocument/2006/relationships/slide" Target="slide161.xml"/><Relationship Id="rId152" Type="http://schemas.openxmlformats.org/officeDocument/2006/relationships/slide" Target="slide301.xml"/><Relationship Id="rId173" Type="http://schemas.openxmlformats.org/officeDocument/2006/relationships/slide" Target="slide343.xml"/><Relationship Id="rId194" Type="http://schemas.openxmlformats.org/officeDocument/2006/relationships/slide" Target="slide385.xml"/><Relationship Id="rId199" Type="http://schemas.openxmlformats.org/officeDocument/2006/relationships/slide" Target="slide395.xml"/><Relationship Id="rId203" Type="http://schemas.openxmlformats.org/officeDocument/2006/relationships/slide" Target="slide403.xml"/><Relationship Id="rId19" Type="http://schemas.openxmlformats.org/officeDocument/2006/relationships/slide" Target="slide35.xml"/><Relationship Id="rId14" Type="http://schemas.openxmlformats.org/officeDocument/2006/relationships/slide" Target="slide25.xml"/><Relationship Id="rId30" Type="http://schemas.openxmlformats.org/officeDocument/2006/relationships/slide" Target="slide57.xml"/><Relationship Id="rId35" Type="http://schemas.openxmlformats.org/officeDocument/2006/relationships/slide" Target="slide67.xml"/><Relationship Id="rId56" Type="http://schemas.openxmlformats.org/officeDocument/2006/relationships/slide" Target="slide109.xml"/><Relationship Id="rId77" Type="http://schemas.openxmlformats.org/officeDocument/2006/relationships/slide" Target="slide151.xml"/><Relationship Id="rId100" Type="http://schemas.openxmlformats.org/officeDocument/2006/relationships/slide" Target="slide197.xml"/><Relationship Id="rId105" Type="http://schemas.openxmlformats.org/officeDocument/2006/relationships/slide" Target="slide207.xml"/><Relationship Id="rId126" Type="http://schemas.openxmlformats.org/officeDocument/2006/relationships/slide" Target="slide249.xml"/><Relationship Id="rId147" Type="http://schemas.openxmlformats.org/officeDocument/2006/relationships/slide" Target="slide291.xml"/><Relationship Id="rId168" Type="http://schemas.openxmlformats.org/officeDocument/2006/relationships/slide" Target="slide333.xml"/><Relationship Id="rId8" Type="http://schemas.openxmlformats.org/officeDocument/2006/relationships/slide" Target="slide11.xml"/><Relationship Id="rId51" Type="http://schemas.openxmlformats.org/officeDocument/2006/relationships/slide" Target="slide99.xml"/><Relationship Id="rId72" Type="http://schemas.openxmlformats.org/officeDocument/2006/relationships/slide" Target="slide143.xml"/><Relationship Id="rId93" Type="http://schemas.openxmlformats.org/officeDocument/2006/relationships/slide" Target="slide183.xml"/><Relationship Id="rId98" Type="http://schemas.openxmlformats.org/officeDocument/2006/relationships/slide" Target="slide193.xml"/><Relationship Id="rId121" Type="http://schemas.openxmlformats.org/officeDocument/2006/relationships/slide" Target="slide239.xml"/><Relationship Id="rId142" Type="http://schemas.openxmlformats.org/officeDocument/2006/relationships/slide" Target="slide281.xml"/><Relationship Id="rId163" Type="http://schemas.openxmlformats.org/officeDocument/2006/relationships/slide" Target="slide323.xml"/><Relationship Id="rId184" Type="http://schemas.openxmlformats.org/officeDocument/2006/relationships/slide" Target="slide365.xml"/><Relationship Id="rId189" Type="http://schemas.openxmlformats.org/officeDocument/2006/relationships/slide" Target="slide375.xml"/><Relationship Id="rId3" Type="http://schemas.openxmlformats.org/officeDocument/2006/relationships/slide" Target="slide3.xml"/><Relationship Id="rId25" Type="http://schemas.openxmlformats.org/officeDocument/2006/relationships/slide" Target="slide47.xml"/><Relationship Id="rId46" Type="http://schemas.openxmlformats.org/officeDocument/2006/relationships/slide" Target="slide89.xml"/><Relationship Id="rId67" Type="http://schemas.openxmlformats.org/officeDocument/2006/relationships/slide" Target="slide131.xml"/><Relationship Id="rId116" Type="http://schemas.openxmlformats.org/officeDocument/2006/relationships/slide" Target="slide229.xml"/><Relationship Id="rId137" Type="http://schemas.openxmlformats.org/officeDocument/2006/relationships/slide" Target="slide271.xml"/><Relationship Id="rId158" Type="http://schemas.openxmlformats.org/officeDocument/2006/relationships/slide" Target="slide313.xml"/><Relationship Id="rId20" Type="http://schemas.openxmlformats.org/officeDocument/2006/relationships/slide" Target="slide37.xml"/><Relationship Id="rId41" Type="http://schemas.openxmlformats.org/officeDocument/2006/relationships/slide" Target="slide79.xml"/><Relationship Id="rId62" Type="http://schemas.openxmlformats.org/officeDocument/2006/relationships/slide" Target="slide121.xml"/><Relationship Id="rId83" Type="http://schemas.openxmlformats.org/officeDocument/2006/relationships/slide" Target="slide163.xml"/><Relationship Id="rId88" Type="http://schemas.openxmlformats.org/officeDocument/2006/relationships/slide" Target="slide173.xml"/><Relationship Id="rId111" Type="http://schemas.openxmlformats.org/officeDocument/2006/relationships/slide" Target="slide219.xml"/><Relationship Id="rId132" Type="http://schemas.openxmlformats.org/officeDocument/2006/relationships/slide" Target="slide261.xml"/><Relationship Id="rId153" Type="http://schemas.openxmlformats.org/officeDocument/2006/relationships/slide" Target="slide303.xml"/><Relationship Id="rId174" Type="http://schemas.openxmlformats.org/officeDocument/2006/relationships/slide" Target="slide345.xml"/><Relationship Id="rId179" Type="http://schemas.openxmlformats.org/officeDocument/2006/relationships/slide" Target="slide357.xml"/><Relationship Id="rId195" Type="http://schemas.openxmlformats.org/officeDocument/2006/relationships/slide" Target="slide387.xml"/><Relationship Id="rId190" Type="http://schemas.openxmlformats.org/officeDocument/2006/relationships/slide" Target="slide377.xml"/><Relationship Id="rId15" Type="http://schemas.openxmlformats.org/officeDocument/2006/relationships/slide" Target="slide27.xml"/><Relationship Id="rId36" Type="http://schemas.openxmlformats.org/officeDocument/2006/relationships/slide" Target="slide69.xml"/><Relationship Id="rId57" Type="http://schemas.openxmlformats.org/officeDocument/2006/relationships/slide" Target="slide111.xml"/><Relationship Id="rId106" Type="http://schemas.openxmlformats.org/officeDocument/2006/relationships/slide" Target="slide209.xml"/><Relationship Id="rId127" Type="http://schemas.openxmlformats.org/officeDocument/2006/relationships/slide" Target="slide251.xml"/><Relationship Id="rId10" Type="http://schemas.openxmlformats.org/officeDocument/2006/relationships/slide" Target="slide17.xml"/><Relationship Id="rId31" Type="http://schemas.openxmlformats.org/officeDocument/2006/relationships/slide" Target="slide59.xml"/><Relationship Id="rId52" Type="http://schemas.openxmlformats.org/officeDocument/2006/relationships/slide" Target="slide101.xml"/><Relationship Id="rId73" Type="http://schemas.openxmlformats.org/officeDocument/2006/relationships/slide" Target="slide141.xml"/><Relationship Id="rId78" Type="http://schemas.openxmlformats.org/officeDocument/2006/relationships/slide" Target="slide153.xml"/><Relationship Id="rId94" Type="http://schemas.openxmlformats.org/officeDocument/2006/relationships/slide" Target="slide185.xml"/><Relationship Id="rId99" Type="http://schemas.openxmlformats.org/officeDocument/2006/relationships/slide" Target="slide195.xml"/><Relationship Id="rId101" Type="http://schemas.openxmlformats.org/officeDocument/2006/relationships/slide" Target="slide199.xml"/><Relationship Id="rId122" Type="http://schemas.openxmlformats.org/officeDocument/2006/relationships/slide" Target="slide241.xml"/><Relationship Id="rId143" Type="http://schemas.openxmlformats.org/officeDocument/2006/relationships/slide" Target="slide283.xml"/><Relationship Id="rId148" Type="http://schemas.openxmlformats.org/officeDocument/2006/relationships/slide" Target="slide293.xml"/><Relationship Id="rId164" Type="http://schemas.openxmlformats.org/officeDocument/2006/relationships/slide" Target="slide325.xml"/><Relationship Id="rId169" Type="http://schemas.openxmlformats.org/officeDocument/2006/relationships/slide" Target="slide335.xml"/><Relationship Id="rId185" Type="http://schemas.openxmlformats.org/officeDocument/2006/relationships/slide" Target="slide367.xml"/><Relationship Id="rId4" Type="http://schemas.openxmlformats.org/officeDocument/2006/relationships/slide" Target="slide5.xml"/><Relationship Id="rId9" Type="http://schemas.openxmlformats.org/officeDocument/2006/relationships/slide" Target="slide15.xml"/><Relationship Id="rId180" Type="http://schemas.openxmlformats.org/officeDocument/2006/relationships/slide" Target="slide355.xml"/><Relationship Id="rId26" Type="http://schemas.openxmlformats.org/officeDocument/2006/relationships/slide" Target="slide49.xml"/><Relationship Id="rId47" Type="http://schemas.openxmlformats.org/officeDocument/2006/relationships/slide" Target="slide91.xml"/><Relationship Id="rId68" Type="http://schemas.openxmlformats.org/officeDocument/2006/relationships/slide" Target="slide133.xml"/><Relationship Id="rId89" Type="http://schemas.openxmlformats.org/officeDocument/2006/relationships/slide" Target="slide175.xml"/><Relationship Id="rId112" Type="http://schemas.openxmlformats.org/officeDocument/2006/relationships/slide" Target="slide221.xml"/><Relationship Id="rId133" Type="http://schemas.openxmlformats.org/officeDocument/2006/relationships/slide" Target="slide263.xml"/><Relationship Id="rId154" Type="http://schemas.openxmlformats.org/officeDocument/2006/relationships/slide" Target="slide305.xml"/><Relationship Id="rId175" Type="http://schemas.openxmlformats.org/officeDocument/2006/relationships/slide" Target="slide34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0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2.xml"/></Relationships>
</file>

<file path=ppt/slides/_rels/slide2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16.xml"/></Relationships>
</file>

<file path=ppt/slides/_rels/slide2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16.xml"/></Relationships>
</file>

<file path=ppt/slides/_rels/slide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xml"/></Relationships>
</file>

<file path=ppt/slides/_rels/slide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4.xml"/></Relationships>
</file>

<file path=ppt/slides/_rels/slide2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6.xml"/></Relationships>
</file>

<file path=ppt/slides/_rels/slide2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8.xml"/></Relationships>
</file>

<file path=ppt/slides/_rels/slide2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4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6.xml"/></Relationships>
</file>

<file path=ppt/slides/_rels/slide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52.xml"/></Relationships>
</file>

<file path=ppt/slides/_rels/slide2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52.xml"/></Relationships>
</file>

<file path=ppt/slides/_rels/slide2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52.xml"/></Relationships>
</file>

<file path=ppt/slides/_rels/slide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58.xml"/></Relationships>
</file>

<file path=ppt/slides/_rels/slide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66.xml"/></Relationships>
</file>

<file path=ppt/slides/_rels/slide2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8.xml"/></Relationships>
</file>

<file path=ppt/slides/_rels/slide2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72.xml"/></Relationships>
</file>

<file path=ppt/slides/_rels/slide2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72.xml"/></Relationships>
</file>

<file path=ppt/slides/_rels/slide2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72.xml"/></Relationships>
</file>

<file path=ppt/slides/_rels/slide2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72.xml"/></Relationships>
</file>

<file path=ppt/slides/_rels/slide2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8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82.xml"/></Relationships>
</file>

<file path=ppt/slides/_rels/slide2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82.xml"/></Relationships>
</file>

<file path=ppt/slides/_rels/slide2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82.xml"/></Relationships>
</file>

<file path=ppt/slides/_rels/slide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8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0.xml"/></Relationships>
</file>

<file path=ppt/slides/_rels/slide2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2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0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0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0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0.xml"/></Relationships>
</file>

<file path=ppt/slides/_rels/slide3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0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4.xml"/></Relationships>
</file>

<file path=ppt/slides/_rels/slide3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6.xml"/></Relationships>
</file>

<file path=ppt/slides/_rels/slide3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6.xml"/></Relationships>
</file>

<file path=ppt/slides/_rels/slide3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7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7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7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7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7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8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8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8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8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6.xml"/></Relationships>
</file>

<file path=ppt/slides/_rels/slide3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3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9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0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70.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4.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Chemistry Learning Check Questions</a:t>
            </a:r>
            <a:endParaRPr lang="en-US" dirty="0"/>
          </a:p>
        </p:txBody>
      </p:sp>
      <p:sp>
        <p:nvSpPr>
          <p:cNvPr id="4" name="Subtitle 3"/>
          <p:cNvSpPr>
            <a:spLocks noGrp="1"/>
          </p:cNvSpPr>
          <p:nvPr>
            <p:ph type="subTitle" idx="1"/>
          </p:nvPr>
        </p:nvSpPr>
        <p:spPr/>
        <p:txBody>
          <a:bodyPr/>
          <a:lstStyle/>
          <a:p>
            <a:r>
              <a:rPr lang="en-US" dirty="0" smtClean="0"/>
              <a:t>2017-2018</a:t>
            </a:r>
            <a:endParaRPr lang="en-US" dirty="0"/>
          </a:p>
        </p:txBody>
      </p:sp>
    </p:spTree>
    <p:extLst>
      <p:ext uri="{BB962C8B-B14F-4D97-AF65-F5344CB8AC3E}">
        <p14:creationId xmlns:p14="http://schemas.microsoft.com/office/powerpoint/2010/main" val="171761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4</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Wear eye protection (goggles)!</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5824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the structure of the substance changes but not the identity. Intermolecular forces are modified.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90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can you determine if a chemical change has occurred in a substance?</a:t>
            </a:r>
            <a:endParaRPr lang="en-US" sz="3200" dirty="0">
              <a:latin typeface="Georgia" pitchFamily="18" charset="0"/>
            </a:endParaRPr>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0"/>
            <a:ext cx="8842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8139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 When a substance changes into a new substance. Intramolecular forces are modified. </a:t>
            </a:r>
            <a:endParaRPr lang="en-US" sz="3200" dirty="0">
              <a:latin typeface="Georgia" pitchFamily="18" charset="0"/>
            </a:endParaRPr>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200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smallest, discrete unit of matter</a:t>
            </a:r>
            <a:r>
              <a:rPr lang="en-US" sz="3200" dirty="0" smtClean="0">
                <a:latin typeface="Georgia" pitchFamily="18" charset="0"/>
              </a:rPr>
              <a:t>?</a:t>
            </a:r>
            <a:endParaRPr lang="en-US" sz="3200" dirty="0">
              <a:latin typeface="Georgia" pitchFamily="18" charset="0"/>
            </a:endParaRPr>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0"/>
            <a:ext cx="8842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7840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Atoms!</a:t>
            </a:r>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3803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structure of an atom?</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An atom has a nucleus that contains protons and neutrons and is surrounded by electrons found in energy levels (electron cloud)</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the charges of protons, electrons, and neutrons?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33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Protons are +</a:t>
            </a:r>
          </a:p>
          <a:p>
            <a:pPr marL="0" indent="0">
              <a:buNone/>
            </a:pPr>
            <a:r>
              <a:rPr lang="en-US" sz="3200" dirty="0">
                <a:latin typeface="Georgia" pitchFamily="18" charset="0"/>
              </a:rPr>
              <a:t>Electrons are –</a:t>
            </a:r>
          </a:p>
          <a:p>
            <a:pPr marL="0" indent="0">
              <a:buNone/>
            </a:pPr>
            <a:r>
              <a:rPr lang="en-US" sz="3200" dirty="0">
                <a:latin typeface="Georgia" pitchFamily="18" charset="0"/>
              </a:rPr>
              <a:t>Neutrons are 0 (neutral)</a:t>
            </a: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899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particles are considered in the mass of an atom</a:t>
            </a:r>
            <a:r>
              <a:rPr lang="en-US" sz="3200" dirty="0" smtClean="0">
                <a:latin typeface="Georgia" pitchFamily="18" charset="0"/>
              </a:rPr>
              <a:t>?</a:t>
            </a:r>
          </a:p>
          <a:p>
            <a:pPr marL="0" indent="0">
              <a:buNone/>
            </a:pPr>
            <a:r>
              <a:rPr lang="en-US" sz="3200" dirty="0">
                <a:latin typeface="Georgia" pitchFamily="18" charset="0"/>
              </a:rPr>
              <a:t>What are the masses of protons, neutrons, and electrons?</a:t>
            </a: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81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6</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do you smell chemicals in Chemistry lab?</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2717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a:latin typeface="Georgia" pitchFamily="18" charset="0"/>
              </a:rPr>
              <a:t>Protons and neutrons only- electrons are too small to contribute</a:t>
            </a:r>
            <a:r>
              <a:rPr lang="en-US" sz="3200" dirty="0" smtClean="0">
                <a:latin typeface="Georgia" pitchFamily="18" charset="0"/>
              </a:rPr>
              <a:t>!</a:t>
            </a:r>
          </a:p>
          <a:p>
            <a:pPr marL="0" indent="0">
              <a:buNone/>
            </a:pPr>
            <a:endParaRPr lang="en-US" sz="3200" dirty="0" smtClean="0">
              <a:latin typeface="Georgia" pitchFamily="18" charset="0"/>
            </a:endParaRPr>
          </a:p>
          <a:p>
            <a:pPr marL="0" indent="0">
              <a:buNone/>
            </a:pPr>
            <a:r>
              <a:rPr lang="en-US" sz="3200" dirty="0">
                <a:latin typeface="Georgia" pitchFamily="18" charset="0"/>
              </a:rPr>
              <a:t>Protons= 1 </a:t>
            </a:r>
            <a:r>
              <a:rPr lang="en-US" sz="3200" dirty="0" err="1">
                <a:latin typeface="Georgia" pitchFamily="18" charset="0"/>
              </a:rPr>
              <a:t>amu</a:t>
            </a:r>
            <a:r>
              <a:rPr lang="en-US" sz="3200" dirty="0">
                <a:latin typeface="Georgia" pitchFamily="18" charset="0"/>
              </a:rPr>
              <a:t> </a:t>
            </a:r>
            <a:r>
              <a:rPr lang="en-US" sz="2800" dirty="0">
                <a:latin typeface="Georgia" pitchFamily="18" charset="0"/>
              </a:rPr>
              <a:t>(atomic mass unit</a:t>
            </a:r>
            <a:r>
              <a:rPr lang="en-US" sz="2800" dirty="0" smtClean="0">
                <a:latin typeface="Georgia" pitchFamily="18" charset="0"/>
              </a:rPr>
              <a:t>)</a:t>
            </a:r>
            <a:endParaRPr lang="en-US" sz="3200" dirty="0">
              <a:latin typeface="Georgia" pitchFamily="18" charset="0"/>
            </a:endParaRPr>
          </a:p>
          <a:p>
            <a:pPr marL="0" indent="0">
              <a:buNone/>
            </a:pPr>
            <a:r>
              <a:rPr lang="en-US" sz="3200" dirty="0">
                <a:latin typeface="Georgia" pitchFamily="18" charset="0"/>
              </a:rPr>
              <a:t>Neutrons= ~1 </a:t>
            </a:r>
            <a:r>
              <a:rPr lang="en-US" sz="3200" dirty="0" err="1" smtClean="0">
                <a:latin typeface="Georgia" pitchFamily="18" charset="0"/>
              </a:rPr>
              <a:t>amu</a:t>
            </a:r>
            <a:endParaRPr lang="en-US" sz="3200" dirty="0">
              <a:latin typeface="Georgia" pitchFamily="18" charset="0"/>
            </a:endParaRPr>
          </a:p>
          <a:p>
            <a:pPr marL="0" indent="0">
              <a:buNone/>
            </a:pPr>
            <a:r>
              <a:rPr lang="en-US" sz="3200" dirty="0">
                <a:latin typeface="Georgia" pitchFamily="18" charset="0"/>
              </a:rPr>
              <a:t>Electrons= 0.0005 </a:t>
            </a:r>
            <a:r>
              <a:rPr lang="en-US" sz="3200" dirty="0" err="1">
                <a:latin typeface="Georgia" pitchFamily="18" charset="0"/>
              </a:rPr>
              <a:t>amu</a:t>
            </a: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2750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an isotope?</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5772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An isotope is an atom of the same element but with a different # of neutrons so its mass is slightly </a:t>
            </a:r>
            <a:r>
              <a:rPr lang="en-US" sz="3200" dirty="0" smtClean="0">
                <a:latin typeface="Georgia" pitchFamily="18" charset="0"/>
              </a:rPr>
              <a:t>different</a:t>
            </a: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307584"/>
            <a:ext cx="2895600" cy="159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7981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a:t>
            </a:r>
            <a:r>
              <a:rPr lang="en-US" sz="3200" dirty="0" smtClean="0">
                <a:latin typeface="Georgia" pitchFamily="18" charset="0"/>
              </a:rPr>
              <a:t>average atomic </a:t>
            </a:r>
            <a:r>
              <a:rPr lang="en-US" sz="3200" dirty="0">
                <a:latin typeface="Georgia" pitchFamily="18" charset="0"/>
              </a:rPr>
              <a:t>mass and how is it calculated?</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6259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a:t>
            </a:r>
            <a:endParaRPr lang="en-US" dirty="0"/>
          </a:p>
        </p:txBody>
      </p:sp>
      <p:sp>
        <p:nvSpPr>
          <p:cNvPr id="3" name="Content Placeholder 2"/>
          <p:cNvSpPr>
            <a:spLocks noGrp="1"/>
          </p:cNvSpPr>
          <p:nvPr>
            <p:ph idx="1"/>
          </p:nvPr>
        </p:nvSpPr>
        <p:spPr>
          <a:xfrm>
            <a:off x="1383971" y="1600200"/>
            <a:ext cx="6540829" cy="3900487"/>
          </a:xfrm>
        </p:spPr>
        <p:txBody>
          <a:bodyPr>
            <a:normAutofit/>
          </a:bodyPr>
          <a:lstStyle/>
          <a:p>
            <a:pPr marL="0" indent="0">
              <a:buNone/>
            </a:pPr>
            <a:r>
              <a:rPr lang="en-US" sz="3200" dirty="0" smtClean="0">
                <a:latin typeface="Georgia" pitchFamily="18" charset="0"/>
              </a:rPr>
              <a:t>Average atomic </a:t>
            </a:r>
            <a:r>
              <a:rPr lang="en-US" sz="3200" dirty="0">
                <a:latin typeface="Georgia" pitchFamily="18" charset="0"/>
              </a:rPr>
              <a:t>mass is the </a:t>
            </a:r>
            <a:r>
              <a:rPr lang="en-US" sz="3200" dirty="0" smtClean="0">
                <a:latin typeface="Georgia" pitchFamily="18" charset="0"/>
              </a:rPr>
              <a:t>average mass </a:t>
            </a:r>
            <a:r>
              <a:rPr lang="en-US" sz="3200" dirty="0">
                <a:latin typeface="Georgia" pitchFamily="18" charset="0"/>
              </a:rPr>
              <a:t>of </a:t>
            </a:r>
            <a:r>
              <a:rPr lang="en-US" sz="3200" dirty="0" smtClean="0">
                <a:latin typeface="Georgia" pitchFamily="18" charset="0"/>
              </a:rPr>
              <a:t>an atom </a:t>
            </a:r>
            <a:r>
              <a:rPr lang="en-US" sz="3200" dirty="0">
                <a:latin typeface="Georgia" pitchFamily="18" charset="0"/>
              </a:rPr>
              <a:t>of an element.</a:t>
            </a:r>
          </a:p>
          <a:p>
            <a:pPr marL="0" indent="0">
              <a:buNone/>
            </a:pPr>
            <a:r>
              <a:rPr lang="en-US" sz="3200" dirty="0">
                <a:latin typeface="Georgia" pitchFamily="18" charset="0"/>
              </a:rPr>
              <a:t>Isotopes can affect this number- Relative abundance of isotopes vs. their mass help calculate this average</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95800"/>
            <a:ext cx="27622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090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name of the Ancient Greek gentleman who first came up with the concept of an atom?</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9158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Democritus</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14600"/>
            <a:ext cx="18383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843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Who proposed the “Atomic Theory”- 4 key ideas that impact how we understand Matter and Chemistry today?</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54678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John Dalton</a:t>
            </a: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14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7770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Who was Dmitri Mendeleev and what did he contribute to Atomic Theory?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75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6</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WAFT IT!</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737237"/>
            <a:ext cx="2308634" cy="269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488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Dmitri Mendeleev constructed a Periodic Table that led to our modern one!</a:t>
            </a: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33800"/>
            <a:ext cx="4407919" cy="219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7869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Who used cathode rays to discover electrons?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7422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J.J. Thomson</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90800"/>
            <a:ext cx="2057400" cy="260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7515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Who discovered the elements Radium and Polonium?</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3201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a:t>
            </a:r>
            <a:endParaRPr lang="en-US" dirty="0"/>
          </a:p>
        </p:txBody>
      </p:sp>
      <p:sp>
        <p:nvSpPr>
          <p:cNvPr id="3" name="Content Placeholder 2"/>
          <p:cNvSpPr>
            <a:spLocks noGrp="1"/>
          </p:cNvSpPr>
          <p:nvPr>
            <p:ph idx="1"/>
          </p:nvPr>
        </p:nvSpPr>
        <p:spPr>
          <a:xfrm>
            <a:off x="1447800" y="1905000"/>
            <a:ext cx="6196405" cy="3603812"/>
          </a:xfrm>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Marie  and Pierre Curie!</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036683"/>
            <a:ext cx="231677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6796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Who developed the idea of “quanta”, the unit of Energy related to the frequency of a wave?</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244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Max Planck</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349" y="2514600"/>
            <a:ext cx="19145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7245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What experiment did R.A. Millikan use to discover the mass of an electron?</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331035"/>
            <a:ext cx="2085975" cy="277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Oil Drop Experiment!</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901636"/>
            <a:ext cx="309737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511" y="3260756"/>
            <a:ext cx="24384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0"/>
            <a:ext cx="8842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What was Ernest Rutherford’s contribution to Atomic Theory and what experiment is he famous for?</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257157"/>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68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5</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heating or mixing a test tube, what must you remember?</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3829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543"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Ernest is famous for discovering the nucleus of the atom and the positive protons inside of it! He used the Gold Foil Experiment to support his hypothesis</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339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9754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Who hypothesized that electrons orbited the nucleus of the atom just like the planets orbit the sun? (turns out, not correct)</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7241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a:t>
            </a:r>
            <a:endParaRPr lang="en-US" dirty="0"/>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
        <p:nvSpPr>
          <p:cNvPr id="9"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Neils Bohr</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670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9797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Who discovered the neutron using alpha particles?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997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a:t>
            </a:r>
            <a:endParaRPr lang="en-US" dirty="0"/>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James Chadwick!</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76913"/>
            <a:ext cx="1995487" cy="283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0821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did Ernest </a:t>
            </a:r>
            <a:r>
              <a:rPr lang="en-US" sz="3200" dirty="0" err="1" smtClean="0">
                <a:latin typeface="Georgia" pitchFamily="18" charset="0"/>
              </a:rPr>
              <a:t>Shrodinger</a:t>
            </a:r>
            <a:r>
              <a:rPr lang="en-US" sz="3200" dirty="0" smtClean="0">
                <a:latin typeface="Georgia" pitchFamily="18" charset="0"/>
              </a:rPr>
              <a:t> contribute to the atomic theory?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73550"/>
            <a:ext cx="1710652"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7119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a:t>
            </a:r>
            <a:endParaRPr lang="en-US" dirty="0"/>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r>
              <a:rPr lang="en-US" sz="3200" dirty="0" smtClean="0">
                <a:latin typeface="Georgia" panose="02040502050405020303" pitchFamily="18" charset="0"/>
              </a:rPr>
              <a:t>Used his equation to explain wave nature of electrons that led to quantum mechanic model of atom. </a:t>
            </a:r>
            <a:endParaRPr lang="en-US" sz="3200" dirty="0">
              <a:latin typeface="Georgia" panose="02040502050405020303" pitchFamily="18" charset="0"/>
            </a:endParaRPr>
          </a:p>
        </p:txBody>
      </p:sp>
    </p:spTree>
    <p:extLst>
      <p:ext uri="{BB962C8B-B14F-4D97-AF65-F5344CB8AC3E}">
        <p14:creationId xmlns:p14="http://schemas.microsoft.com/office/powerpoint/2010/main" val="5708576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Why do elements give off their own atomic emission spectrum if one adds energy?</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495" y="3793234"/>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253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a:t>
            </a:r>
            <a:endParaRPr lang="en-US" dirty="0"/>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sz="3200" dirty="0">
                <a:latin typeface="Georgia" pitchFamily="18" charset="0"/>
              </a:rPr>
              <a:t>Atoms will emit their own atomic emission spectrum when Energy is added because their electrons give off light as they fall back down from higher to lower energy levels</a:t>
            </a:r>
          </a:p>
          <a:p>
            <a:endParaRPr lang="en-US" dirty="0"/>
          </a:p>
        </p:txBody>
      </p:sp>
    </p:spTree>
    <p:extLst>
      <p:ext uri="{BB962C8B-B14F-4D97-AF65-F5344CB8AC3E}">
        <p14:creationId xmlns:p14="http://schemas.microsoft.com/office/powerpoint/2010/main" val="203287510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Electromagnetic Spectrum?</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5</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Angle it away from you and your partner’s faces</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5303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The Electromagnetic Spectrum is the broad range of frequencies emitted by electromagnetic radiation</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14800"/>
            <a:ext cx="4876800" cy="2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sz="3200" dirty="0">
                <a:latin typeface="Georgia" pitchFamily="18" charset="0"/>
              </a:rPr>
              <a:t>How do you measure a complete </a:t>
            </a:r>
            <a:r>
              <a:rPr lang="en-US" sz="3200" dirty="0" smtClean="0">
                <a:latin typeface="Georgia" pitchFamily="18" charset="0"/>
              </a:rPr>
              <a:t>wavelength, what is the symbol for wavelength and what unit is it measured in?</a:t>
            </a:r>
            <a:endParaRPr lang="en-US" sz="3200" dirty="0">
              <a:latin typeface="Georgia" pitchFamily="18" charset="0"/>
            </a:endParaRPr>
          </a:p>
          <a:p>
            <a:endParaRPr lang="en-US" dirty="0"/>
          </a:p>
        </p:txBody>
      </p:sp>
    </p:spTree>
    <p:extLst>
      <p:ext uri="{BB962C8B-B14F-4D97-AF65-F5344CB8AC3E}">
        <p14:creationId xmlns:p14="http://schemas.microsoft.com/office/powerpoint/2010/main" val="26384957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3200" dirty="0" smtClean="0">
                <a:latin typeface="Georgia" pitchFamily="18" charset="0"/>
              </a:rPr>
              <a:t>From crest to crest or trough to trough, symbol is </a:t>
            </a:r>
            <a:r>
              <a:rPr lang="el-GR" sz="3200" dirty="0" smtClean="0">
                <a:latin typeface="Georgia" pitchFamily="18" charset="0"/>
              </a:rPr>
              <a:t>λ</a:t>
            </a:r>
            <a:r>
              <a:rPr lang="en-US" sz="3200" dirty="0" smtClean="0">
                <a:latin typeface="Georgia" pitchFamily="18" charset="0"/>
              </a:rPr>
              <a:t> and it is measured in meters</a:t>
            </a:r>
            <a:endParaRPr lang="en-US" sz="3200" dirty="0">
              <a:latin typeface="Georgia" pitchFamily="18" charset="0"/>
            </a:endParaRPr>
          </a:p>
          <a:p>
            <a:pPr marL="0" indent="0">
              <a:buFont typeface="Brush Script MT" pitchFamily="66" charset="0"/>
              <a:buNone/>
            </a:pPr>
            <a:endParaRPr lang="en-US" sz="3200" dirty="0" smtClean="0">
              <a:latin typeface="Georgia" pitchFamily="18" charset="0"/>
            </a:endParaRPr>
          </a:p>
          <a:p>
            <a:pPr marL="0" indent="0">
              <a:buFont typeface="Brush Script MT" pitchFamily="66" charset="0"/>
              <a:buNone/>
            </a:pPr>
            <a:endParaRPr lang="en-US" sz="3200" dirty="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976113"/>
            <a:ext cx="472645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34132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#70</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normAutofit/>
          </a:bodyPr>
          <a:lstStyle/>
          <a:p>
            <a:pPr marL="0" indent="0">
              <a:buNone/>
            </a:pPr>
            <a:r>
              <a:rPr lang="en-US" sz="3200" dirty="0">
                <a:latin typeface="Georgia" pitchFamily="18" charset="0"/>
              </a:rPr>
              <a:t>How does electromagnetic radiation move through space?</a:t>
            </a:r>
          </a:p>
        </p:txBody>
      </p:sp>
    </p:spTree>
    <p:extLst>
      <p:ext uri="{BB962C8B-B14F-4D97-AF65-F5344CB8AC3E}">
        <p14:creationId xmlns:p14="http://schemas.microsoft.com/office/powerpoint/2010/main" val="38146380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#70</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
        <p:nvSpPr>
          <p:cNvPr id="8"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In waves!</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276600"/>
            <a:ext cx="4876800" cy="20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00799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t>
            </a:r>
            <a:r>
              <a:rPr lang="en-US" sz="3200" dirty="0">
                <a:latin typeface="Georgia" pitchFamily="18" charset="0"/>
              </a:rPr>
              <a:t>is the frequency of a wave</a:t>
            </a:r>
            <a:r>
              <a:rPr lang="en-US" sz="3200" dirty="0" smtClean="0">
                <a:latin typeface="Georgia" pitchFamily="18" charset="0"/>
              </a:rPr>
              <a:t>? What is the symbol for frequency and what unit is it measured in?</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279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sz="3200" dirty="0">
                <a:latin typeface="Georgia" pitchFamily="18" charset="0"/>
              </a:rPr>
              <a:t>Frequency is the amount of complete waves that occur every second </a:t>
            </a:r>
          </a:p>
          <a:p>
            <a:r>
              <a:rPr lang="en-US" sz="3200" dirty="0" smtClean="0">
                <a:latin typeface="Georgia" panose="02040502050405020303" pitchFamily="18" charset="0"/>
              </a:rPr>
              <a:t>Symbol is </a:t>
            </a:r>
            <a:r>
              <a:rPr lang="el-GR" sz="3200" dirty="0" smtClean="0">
                <a:latin typeface="Georgia" pitchFamily="18" charset="0"/>
              </a:rPr>
              <a:t>ν</a:t>
            </a:r>
            <a:endParaRPr lang="en-US" sz="3200" dirty="0" smtClean="0">
              <a:latin typeface="Georgia" pitchFamily="18" charset="0"/>
            </a:endParaRPr>
          </a:p>
          <a:p>
            <a:r>
              <a:rPr lang="en-US" sz="3200" dirty="0">
                <a:latin typeface="Georgia" pitchFamily="18" charset="0"/>
              </a:rPr>
              <a:t>Hertz! (Hz=1/s=1s</a:t>
            </a:r>
            <a:r>
              <a:rPr lang="en-US" sz="3200" baseline="30000" dirty="0">
                <a:latin typeface="Georgia" pitchFamily="18" charset="0"/>
              </a:rPr>
              <a:t>-1</a:t>
            </a:r>
            <a:r>
              <a:rPr lang="en-US" sz="3200" dirty="0">
                <a:latin typeface="Georgia" pitchFamily="18" charset="0"/>
              </a:rPr>
              <a:t>)</a:t>
            </a:r>
          </a:p>
          <a:p>
            <a:pPr marL="0" indent="0">
              <a:buNone/>
            </a:pPr>
            <a:endParaRPr lang="en-US" sz="3200" dirty="0">
              <a:latin typeface="Georgia" pitchFamily="18" charset="0"/>
            </a:endParaRPr>
          </a:p>
          <a:p>
            <a:endParaRPr lang="en-US" dirty="0"/>
          </a:p>
        </p:txBody>
      </p:sp>
    </p:spTree>
    <p:extLst>
      <p:ext uri="{BB962C8B-B14F-4D97-AF65-F5344CB8AC3E}">
        <p14:creationId xmlns:p14="http://schemas.microsoft.com/office/powerpoint/2010/main" val="29064662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the speed of light and what is it’s symbol?</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8698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#73</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sz="3200" dirty="0">
                <a:latin typeface="Georgia" pitchFamily="18" charset="0"/>
              </a:rPr>
              <a:t>Speed of light (c)= 3.0 X 10</a:t>
            </a:r>
            <a:r>
              <a:rPr lang="en-US" sz="3200" baseline="30000" dirty="0">
                <a:latin typeface="Georgia" pitchFamily="18" charset="0"/>
              </a:rPr>
              <a:t>8</a:t>
            </a:r>
            <a:r>
              <a:rPr lang="en-US" sz="3200" dirty="0">
                <a:latin typeface="Georgia" pitchFamily="18" charset="0"/>
              </a:rPr>
              <a:t> m/s</a:t>
            </a:r>
          </a:p>
          <a:p>
            <a:endParaRPr lang="en-US" dirty="0"/>
          </a:p>
        </p:txBody>
      </p:sp>
    </p:spTree>
    <p:extLst>
      <p:ext uri="{BB962C8B-B14F-4D97-AF65-F5344CB8AC3E}">
        <p14:creationId xmlns:p14="http://schemas.microsoft.com/office/powerpoint/2010/main" val="185616908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formula relates frequency to wavelength?</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90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7</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should you behave for safety during labs?</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2343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#74</a:t>
            </a:r>
            <a:endParaRPr lang="en-US" dirty="0"/>
          </a:p>
        </p:txBody>
      </p:sp>
      <p:sp>
        <p:nvSpPr>
          <p:cNvPr id="3" name="Content Placeholder 2"/>
          <p:cNvSpPr>
            <a:spLocks noGrp="1"/>
          </p:cNvSpPr>
          <p:nvPr>
            <p:ph idx="1"/>
          </p:nvPr>
        </p:nvSpPr>
        <p:spPr>
          <a:xfrm>
            <a:off x="1447800" y="1781491"/>
            <a:ext cx="6196405" cy="3603812"/>
          </a:xfrm>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C = </a:t>
            </a:r>
            <a:r>
              <a:rPr lang="el-GR" sz="3200" dirty="0">
                <a:latin typeface="Georgia" pitchFamily="18" charset="0"/>
              </a:rPr>
              <a:t>λ</a:t>
            </a:r>
            <a:r>
              <a:rPr lang="en-US" sz="3200" dirty="0">
                <a:latin typeface="Georgia" pitchFamily="18" charset="0"/>
              </a:rPr>
              <a:t> </a:t>
            </a:r>
            <a:r>
              <a:rPr lang="el-GR" sz="3200" dirty="0">
                <a:latin typeface="Georgia" pitchFamily="18" charset="0"/>
              </a:rPr>
              <a:t>ν</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7951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normAutofit/>
          </a:bodyPr>
          <a:lstStyle/>
          <a:p>
            <a:pPr marL="0" indent="0">
              <a:buNone/>
            </a:pPr>
            <a:r>
              <a:rPr lang="en-US" sz="3200" dirty="0">
                <a:latin typeface="Georgia" pitchFamily="18" charset="0"/>
              </a:rPr>
              <a:t>What colors are on the visible light section of the Electromagnetic Spectrum- least to greatest frequency?</a:t>
            </a:r>
          </a:p>
        </p:txBody>
      </p:sp>
    </p:spTree>
    <p:extLst>
      <p:ext uri="{BB962C8B-B14F-4D97-AF65-F5344CB8AC3E}">
        <p14:creationId xmlns:p14="http://schemas.microsoft.com/office/powerpoint/2010/main" val="32667140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4400" dirty="0">
                <a:latin typeface="Georgia" pitchFamily="18" charset="0"/>
              </a:rPr>
              <a:t>ROYGBIV!</a:t>
            </a:r>
          </a:p>
          <a:p>
            <a:pPr marL="0" indent="0">
              <a:buNone/>
            </a:pPr>
            <a:r>
              <a:rPr lang="en-US" sz="3200" dirty="0">
                <a:latin typeface="Georgia" pitchFamily="18" charset="0"/>
              </a:rPr>
              <a:t>Least----</a:t>
            </a:r>
            <a:r>
              <a:rPr lang="en-US" sz="3200" dirty="0">
                <a:latin typeface="Georgia" pitchFamily="18" charset="0"/>
                <a:sym typeface="Wingdings" panose="05000000000000000000" pitchFamily="2" charset="2"/>
              </a:rPr>
              <a:t> Greatest</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6166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the Photoelectric Effect?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4212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#76</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sz="3200" dirty="0">
                <a:latin typeface="Georgia" pitchFamily="18" charset="0"/>
              </a:rPr>
              <a:t>The photoelectric effect explains when metals emit electrons when light shines on them</a:t>
            </a:r>
          </a:p>
          <a:p>
            <a:endParaRPr lang="en-US" dirty="0"/>
          </a:p>
        </p:txBody>
      </p:sp>
    </p:spTree>
    <p:extLst>
      <p:ext uri="{BB962C8B-B14F-4D97-AF65-F5344CB8AC3E}">
        <p14:creationId xmlns:p14="http://schemas.microsoft.com/office/powerpoint/2010/main" val="28903690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the relationship of the frequency of an electron compared to its Energy?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67829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#77</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fontScale="92500" lnSpcReduction="10000"/>
          </a:bodyPr>
          <a:lstStyle/>
          <a:p>
            <a:pPr marL="0" indent="0">
              <a:buNone/>
            </a:pPr>
            <a:r>
              <a:rPr lang="en-US" sz="3200" dirty="0" smtClean="0">
                <a:latin typeface="Georgia" pitchFamily="18" charset="0"/>
              </a:rPr>
              <a:t>Directly related because the </a:t>
            </a:r>
            <a:r>
              <a:rPr lang="en-US" sz="3200" dirty="0">
                <a:latin typeface="Georgia" pitchFamily="18" charset="0"/>
              </a:rPr>
              <a:t>formula is:</a:t>
            </a:r>
          </a:p>
          <a:p>
            <a:pPr marL="0" indent="0">
              <a:buNone/>
            </a:pPr>
            <a:r>
              <a:rPr lang="en-US" sz="4000" b="1" dirty="0">
                <a:latin typeface="Georgia" pitchFamily="18" charset="0"/>
              </a:rPr>
              <a:t>E= h</a:t>
            </a:r>
            <a:r>
              <a:rPr lang="el-GR" sz="4000" b="1" dirty="0">
                <a:latin typeface="Georgia" pitchFamily="18" charset="0"/>
              </a:rPr>
              <a:t>ν</a:t>
            </a:r>
            <a:endParaRPr lang="en-US" sz="4000" b="1" dirty="0">
              <a:latin typeface="Georgia" pitchFamily="18" charset="0"/>
            </a:endParaRPr>
          </a:p>
          <a:p>
            <a:pPr marL="0" indent="0">
              <a:buNone/>
            </a:pPr>
            <a:r>
              <a:rPr lang="en-US" sz="3200" dirty="0">
                <a:latin typeface="Georgia" pitchFamily="18" charset="0"/>
              </a:rPr>
              <a:t>	E= Energy</a:t>
            </a:r>
          </a:p>
          <a:p>
            <a:pPr marL="0" indent="0">
              <a:buNone/>
            </a:pPr>
            <a:r>
              <a:rPr lang="en-US" sz="3200" dirty="0">
                <a:latin typeface="Georgia" pitchFamily="18" charset="0"/>
              </a:rPr>
              <a:t>	h= </a:t>
            </a:r>
            <a:r>
              <a:rPr lang="en-US" dirty="0">
                <a:latin typeface="Georgia" pitchFamily="18" charset="0"/>
              </a:rPr>
              <a:t>Planck’s Constant (6.626 X 10</a:t>
            </a:r>
            <a:r>
              <a:rPr lang="en-US" baseline="30000" dirty="0">
                <a:latin typeface="Georgia" pitchFamily="18" charset="0"/>
              </a:rPr>
              <a:t>-34</a:t>
            </a:r>
            <a:r>
              <a:rPr lang="en-US" dirty="0">
                <a:latin typeface="Georgia" pitchFamily="18" charset="0"/>
              </a:rPr>
              <a:t> 	Joules seconds)</a:t>
            </a:r>
          </a:p>
          <a:p>
            <a:pPr marL="0" indent="0">
              <a:buNone/>
            </a:pPr>
            <a:r>
              <a:rPr lang="en-US" sz="3600" dirty="0">
                <a:latin typeface="Georgia" pitchFamily="18" charset="0"/>
              </a:rPr>
              <a:t>	</a:t>
            </a:r>
            <a:r>
              <a:rPr lang="el-GR" sz="3600" dirty="0">
                <a:latin typeface="Georgia" pitchFamily="18" charset="0"/>
              </a:rPr>
              <a:t>ν</a:t>
            </a:r>
            <a:r>
              <a:rPr lang="en-US" sz="3600" dirty="0">
                <a:latin typeface="Georgia" pitchFamily="18" charset="0"/>
              </a:rPr>
              <a:t>= frequency</a:t>
            </a:r>
          </a:p>
          <a:p>
            <a:endParaRPr lang="en-US" dirty="0"/>
          </a:p>
        </p:txBody>
      </p:sp>
    </p:spTree>
    <p:extLst>
      <p:ext uri="{BB962C8B-B14F-4D97-AF65-F5344CB8AC3E}">
        <p14:creationId xmlns:p14="http://schemas.microsoft.com/office/powerpoint/2010/main" val="380878477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Fission?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8396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#78</a:t>
            </a:r>
            <a:endParaRPr lang="en-US" dirty="0"/>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Fission is a process where the nucleus splits into smaller nuclei and free neutrons</a:t>
            </a: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4983729" cy="213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50946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Fusion?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379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7</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PAY ATTENTION- “Lab Defensively”</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6408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Fusion is a process where the nucleus of an atom fuses with the nucleus of another to form a new and heavier element (this is how stars create new elements!)</a:t>
            </a: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418" y="4595129"/>
            <a:ext cx="2253181" cy="163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1068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What are the forms of radioactive decay?</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91007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Alpha, beta and gamma</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69672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How is the Periodic Table organized (primarily)?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0770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In order of increasing Atomic # (# of protons!)</a:t>
            </a:r>
            <a:endParaRPr lang="en-US" sz="36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63343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does the atomic number tell us about an element?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12303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number of protons (and the initial number of electrons)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7453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does the Period # (row) of an atom tell us?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9758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The number of energy levels that atom has!</a:t>
            </a: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399"/>
            <a:ext cx="3581400" cy="268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30785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Why are valence electrons important, specifically?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97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8</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beaker and what is it used for in a lab?</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5113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Valence electrons </a:t>
            </a:r>
            <a:r>
              <a:rPr lang="en-US" sz="3200" dirty="0" smtClean="0">
                <a:latin typeface="Georgia" pitchFamily="18" charset="0"/>
              </a:rPr>
              <a:t>are in the outer most energy level of an atom and they </a:t>
            </a:r>
            <a:r>
              <a:rPr lang="en-US" sz="3200" dirty="0">
                <a:latin typeface="Georgia" pitchFamily="18" charset="0"/>
              </a:rPr>
              <a:t>contribute </a:t>
            </a:r>
            <a:r>
              <a:rPr lang="en-US" sz="3200" dirty="0" smtClean="0">
                <a:latin typeface="Georgia" pitchFamily="18" charset="0"/>
              </a:rPr>
              <a:t>to </a:t>
            </a:r>
            <a:r>
              <a:rPr lang="en-US" sz="3200" dirty="0">
                <a:latin typeface="Georgia" pitchFamily="18" charset="0"/>
              </a:rPr>
              <a:t>an atom’s chemical properties such as Bonding!</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18553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does an element’s group # tell you?</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493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group number is the number of </a:t>
            </a:r>
          </a:p>
          <a:p>
            <a:pPr marL="514350" indent="-514350">
              <a:buAutoNum type="arabicParenR"/>
            </a:pPr>
            <a:r>
              <a:rPr lang="en-US" sz="3200" dirty="0">
                <a:latin typeface="Georgia" pitchFamily="18" charset="0"/>
              </a:rPr>
              <a:t>Valence electrons and</a:t>
            </a:r>
          </a:p>
          <a:p>
            <a:pPr marL="514350" indent="-514350">
              <a:buAutoNum type="arabicParenR"/>
            </a:pPr>
            <a:r>
              <a:rPr lang="en-US" sz="3200" dirty="0">
                <a:latin typeface="Georgia" pitchFamily="18" charset="0"/>
              </a:rPr>
              <a:t>The Family #- all elements in a family have similar properties and behaviors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0455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a:t>
            </a:r>
            <a:endParaRPr lang="en-US" dirty="0"/>
          </a:p>
        </p:txBody>
      </p:sp>
      <p:sp>
        <p:nvSpPr>
          <p:cNvPr id="3" name="Content Placeholder 2"/>
          <p:cNvSpPr>
            <a:spLocks noGrp="1"/>
          </p:cNvSpPr>
          <p:nvPr>
            <p:ph idx="1"/>
          </p:nvPr>
        </p:nvSpPr>
        <p:spPr>
          <a:xfrm>
            <a:off x="1219200" y="1676400"/>
            <a:ext cx="7086599" cy="4347969"/>
          </a:xfrm>
        </p:spPr>
        <p:txBody>
          <a:bodyPr>
            <a:normAutofit fontScale="85000" lnSpcReduction="10000"/>
          </a:bodyPr>
          <a:lstStyle/>
          <a:p>
            <a:pPr marL="0" indent="0">
              <a:buNone/>
            </a:pPr>
            <a:r>
              <a:rPr lang="en-US" sz="3200" dirty="0">
                <a:latin typeface="Georgia" pitchFamily="18" charset="0"/>
              </a:rPr>
              <a:t>What is the name of the family in Group 1A</a:t>
            </a:r>
            <a:r>
              <a:rPr lang="en-US" sz="3200" dirty="0" smtClean="0">
                <a:latin typeface="Georgia" pitchFamily="18" charset="0"/>
              </a:rPr>
              <a:t>?</a:t>
            </a:r>
          </a:p>
          <a:p>
            <a:pPr marL="0" indent="0">
              <a:buNone/>
            </a:pPr>
            <a:r>
              <a:rPr lang="en-US" sz="3200" dirty="0">
                <a:latin typeface="Georgia" pitchFamily="18" charset="0"/>
              </a:rPr>
              <a:t>What is the name of the Family in Group 2A?</a:t>
            </a:r>
          </a:p>
          <a:p>
            <a:pPr marL="0" indent="0">
              <a:buNone/>
            </a:pPr>
            <a:r>
              <a:rPr lang="en-US" sz="3200" dirty="0">
                <a:latin typeface="Georgia" pitchFamily="18" charset="0"/>
              </a:rPr>
              <a:t>What is the name of the Family in Group </a:t>
            </a:r>
            <a:r>
              <a:rPr lang="en-US" sz="3200" dirty="0" smtClean="0">
                <a:latin typeface="Georgia" pitchFamily="18" charset="0"/>
              </a:rPr>
              <a:t>6A?</a:t>
            </a:r>
          </a:p>
          <a:p>
            <a:pPr marL="0" indent="0">
              <a:buNone/>
            </a:pPr>
            <a:r>
              <a:rPr lang="en-US" sz="3200" dirty="0">
                <a:latin typeface="Georgia" pitchFamily="18" charset="0"/>
              </a:rPr>
              <a:t>What is the name of the Family in Group </a:t>
            </a:r>
            <a:r>
              <a:rPr lang="en-US" sz="3200" dirty="0" smtClean="0">
                <a:latin typeface="Georgia" pitchFamily="18" charset="0"/>
              </a:rPr>
              <a:t>7A?</a:t>
            </a:r>
          </a:p>
          <a:p>
            <a:pPr marL="0" indent="0">
              <a:buNone/>
            </a:pPr>
            <a:r>
              <a:rPr lang="en-US" sz="3200" dirty="0">
                <a:latin typeface="Georgia" pitchFamily="18" charset="0"/>
              </a:rPr>
              <a:t>What is the name of the Family in Group </a:t>
            </a:r>
            <a:r>
              <a:rPr lang="en-US" sz="3200" dirty="0" smtClean="0">
                <a:latin typeface="Georgia" pitchFamily="18" charset="0"/>
              </a:rPr>
              <a:t>8A?</a:t>
            </a:r>
          </a:p>
          <a:p>
            <a:pPr marL="0" indent="0">
              <a:buNone/>
            </a:pPr>
            <a:r>
              <a:rPr lang="en-US" sz="3200" dirty="0">
                <a:latin typeface="Georgia" pitchFamily="18" charset="0"/>
              </a:rPr>
              <a:t>What is the name of the Family in Group </a:t>
            </a:r>
            <a:r>
              <a:rPr lang="en-US" sz="3200" dirty="0" smtClean="0">
                <a:latin typeface="Georgia" pitchFamily="18" charset="0"/>
              </a:rPr>
              <a:t>1B-8B?</a:t>
            </a: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09274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Alkali metals</a:t>
            </a:r>
          </a:p>
          <a:p>
            <a:pPr marL="0" indent="0">
              <a:buNone/>
            </a:pPr>
            <a:r>
              <a:rPr lang="en-US" sz="3200" dirty="0" smtClean="0">
                <a:latin typeface="Georgia" pitchFamily="18" charset="0"/>
              </a:rPr>
              <a:t>Alkaline Earth metals</a:t>
            </a:r>
          </a:p>
          <a:p>
            <a:pPr marL="0" indent="0">
              <a:buNone/>
            </a:pPr>
            <a:r>
              <a:rPr lang="en-US" sz="3200" dirty="0" err="1" smtClean="0">
                <a:latin typeface="Georgia" pitchFamily="18" charset="0"/>
              </a:rPr>
              <a:t>Chalcogens</a:t>
            </a:r>
            <a:endParaRPr lang="en-US" sz="3200" dirty="0" smtClean="0">
              <a:latin typeface="Georgia" pitchFamily="18" charset="0"/>
            </a:endParaRPr>
          </a:p>
          <a:p>
            <a:pPr marL="0" indent="0">
              <a:buNone/>
            </a:pPr>
            <a:r>
              <a:rPr lang="en-US" sz="3200" dirty="0" smtClean="0">
                <a:latin typeface="Georgia" pitchFamily="18" charset="0"/>
              </a:rPr>
              <a:t>Halogens</a:t>
            </a:r>
          </a:p>
          <a:p>
            <a:pPr marL="0" indent="0">
              <a:buNone/>
            </a:pPr>
            <a:r>
              <a:rPr lang="en-US" sz="3200" dirty="0" smtClean="0">
                <a:latin typeface="Georgia" pitchFamily="18" charset="0"/>
              </a:rPr>
              <a:t>Noble Gases </a:t>
            </a:r>
          </a:p>
          <a:p>
            <a:pPr marL="0" indent="0">
              <a:buNone/>
            </a:pPr>
            <a:r>
              <a:rPr lang="en-US" sz="3200" dirty="0" smtClean="0">
                <a:latin typeface="Georgia" pitchFamily="18" charset="0"/>
              </a:rPr>
              <a:t>Transition metals</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04348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some chemical properties of alkali metals?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76291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Highly reactive with water and reactivity increases DOWN the family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0970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some characteristics of the Halogen Family?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11591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Halogen (Group 7) are mainly gases and are highly reactive! Their reactivity increases as you go UP the family- Fluorine is the most reactive!</a:t>
            </a:r>
            <a:endParaRPr lang="en-US" sz="3200" dirty="0">
              <a:latin typeface="Georgia"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1371600" cy="206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667104"/>
            <a:ext cx="1828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5788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Why are noble gases so </a:t>
            </a:r>
            <a:r>
              <a:rPr lang="en-US" sz="3200" u="sng" dirty="0">
                <a:latin typeface="Georgia" pitchFamily="18" charset="0"/>
              </a:rPr>
              <a:t>un</a:t>
            </a:r>
            <a:r>
              <a:rPr lang="en-US" sz="3200" dirty="0">
                <a:latin typeface="Georgia" pitchFamily="18" charset="0"/>
              </a:rPr>
              <a:t>reactive?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525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8</a:t>
            </a:r>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2200275"/>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569801"/>
            <a:ext cx="1200150" cy="171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4876800"/>
            <a:ext cx="5715000" cy="1077218"/>
          </a:xfrm>
          <a:prstGeom prst="rect">
            <a:avLst/>
          </a:prstGeom>
          <a:noFill/>
        </p:spPr>
        <p:txBody>
          <a:bodyPr wrap="square" rtlCol="0">
            <a:spAutoFit/>
          </a:bodyPr>
          <a:lstStyle/>
          <a:p>
            <a:r>
              <a:rPr lang="en-US" sz="3200" dirty="0" smtClean="0">
                <a:latin typeface="Georgia" panose="02040502050405020303" pitchFamily="18" charset="0"/>
              </a:rPr>
              <a:t>Used for holding liquids as it is not precise in measuring</a:t>
            </a:r>
            <a:endParaRPr lang="en-US" sz="3200" dirty="0">
              <a:latin typeface="Georgia" panose="02040502050405020303" pitchFamily="18" charset="0"/>
            </a:endParaRPr>
          </a:p>
        </p:txBody>
      </p:sp>
    </p:spTree>
    <p:extLst>
      <p:ext uri="{BB962C8B-B14F-4D97-AF65-F5344CB8AC3E}">
        <p14:creationId xmlns:p14="http://schemas.microsoft.com/office/powerpoint/2010/main" val="61021453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Noble gases do not react with other atoms because they have a full outer (valence) shell/energy level</a:t>
            </a:r>
          </a:p>
          <a:p>
            <a:pPr marL="0" indent="0">
              <a:buNone/>
            </a:pPr>
            <a:endParaRPr lang="en-US" dirty="0">
              <a:latin typeface="Georgi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1133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some properties of metals?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69691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Solids, shiny, high density, high </a:t>
            </a:r>
            <a:r>
              <a:rPr lang="en-US" sz="3200" dirty="0" err="1">
                <a:latin typeface="Georgia" pitchFamily="18" charset="0"/>
              </a:rPr>
              <a:t>m.p</a:t>
            </a:r>
            <a:r>
              <a:rPr lang="en-US" sz="3200" dirty="0">
                <a:latin typeface="Georgia" pitchFamily="18" charset="0"/>
              </a:rPr>
              <a:t>., conduct electricity, malleable, ductile</a:t>
            </a:r>
          </a:p>
          <a:p>
            <a:pPr marL="0" indent="0">
              <a:buNone/>
            </a:pPr>
            <a:endParaRPr lang="en-US" sz="3200" dirty="0">
              <a:latin typeface="Georgi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6779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Malleability and Ductility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Malleable- Can </a:t>
            </a:r>
            <a:r>
              <a:rPr lang="en-US" sz="3200" dirty="0" smtClean="0">
                <a:latin typeface="Georgia" pitchFamily="18" charset="0"/>
              </a:rPr>
              <a:t>be pressed or pounded easily</a:t>
            </a:r>
            <a:endParaRPr lang="en-US" sz="3200" dirty="0">
              <a:latin typeface="Georgia" pitchFamily="18" charset="0"/>
            </a:endParaRPr>
          </a:p>
          <a:p>
            <a:pPr marL="0" indent="0">
              <a:buNone/>
            </a:pPr>
            <a:r>
              <a:rPr lang="en-US" sz="3200" dirty="0">
                <a:latin typeface="Georgia" pitchFamily="18" charset="0"/>
              </a:rPr>
              <a:t>Ductile- Can be pulled thin into a wire </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2277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#92</a:t>
            </a:r>
            <a:endParaRPr lang="en-US" dirty="0"/>
          </a:p>
        </p:txBody>
      </p:sp>
      <p:sp>
        <p:nvSpPr>
          <p:cNvPr id="3" name="Content Placeholder 2"/>
          <p:cNvSpPr>
            <a:spLocks noGrp="1"/>
          </p:cNvSpPr>
          <p:nvPr>
            <p:ph idx="1"/>
          </p:nvPr>
        </p:nvSpPr>
        <p:spPr/>
        <p:txBody>
          <a:bodyPr>
            <a:normAutofit/>
          </a:bodyPr>
          <a:lstStyle/>
          <a:p>
            <a:pPr marL="0" indent="0">
              <a:buNone/>
            </a:pPr>
            <a:r>
              <a:rPr lang="en-US" sz="3200">
                <a:latin typeface="Georgia" pitchFamily="18" charset="0"/>
              </a:rPr>
              <a:t>On the Periodic Table, where would you find metals, non-metals, and metalloids?</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40921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#92</a:t>
            </a:r>
            <a:endParaRPr lang="en-US" dirty="0"/>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p:txBody>
          <a:bodyPr/>
          <a:lstStyle/>
          <a:p>
            <a:pPr marL="0" indent="0">
              <a:buNone/>
            </a:pPr>
            <a:r>
              <a:rPr lang="en-US" sz="3200" dirty="0">
                <a:latin typeface="Georgia" pitchFamily="18" charset="0"/>
              </a:rPr>
              <a:t>Metals- Left side (most of the table!)</a:t>
            </a:r>
          </a:p>
          <a:p>
            <a:pPr marL="0" indent="0">
              <a:buNone/>
            </a:pPr>
            <a:r>
              <a:rPr lang="en-US" sz="3200" dirty="0">
                <a:latin typeface="Georgia" pitchFamily="18" charset="0"/>
              </a:rPr>
              <a:t>Non Metals- Right side</a:t>
            </a:r>
          </a:p>
          <a:p>
            <a:pPr marL="0" indent="0">
              <a:buNone/>
            </a:pPr>
            <a:r>
              <a:rPr lang="en-US" sz="3200" dirty="0">
                <a:latin typeface="Georgia" pitchFamily="18" charset="0"/>
              </a:rPr>
              <a:t>Metalloids- Down Staircase separating metals from nonmetals</a:t>
            </a:r>
          </a:p>
          <a:p>
            <a:endParaRPr lang="en-US" dirty="0"/>
          </a:p>
        </p:txBody>
      </p:sp>
    </p:spTree>
    <p:extLst>
      <p:ext uri="{BB962C8B-B14F-4D97-AF65-F5344CB8AC3E}">
        <p14:creationId xmlns:p14="http://schemas.microsoft.com/office/powerpoint/2010/main" val="264633909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Electronegativity?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4756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Electronegativity is the amount of attraction an atom has to pull electrons to itself (it will take it from another atom to form an anion)</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805" y="4191000"/>
            <a:ext cx="2390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81137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trend on the periodic table for Electronegativity?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953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9</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an Erlenmeyer flask look like?</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3387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04181" y="2273300"/>
            <a:ext cx="57150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443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Ionization Energy?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57685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amount of Energy needed to take away an atom’s electron, which causes it to form a cation</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6971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On the Periodic Table, what is the general trend for Ionization Energy?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59433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Ionization energy increases across the P. Table from left to right and increases as you go up the group</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59731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trend for melting points on the Periodic Table?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2523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Melting points tend to increase as you go up a group and will increase in the middle of the table </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598520"/>
            <a:ext cx="3124200" cy="242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40886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trend for atomic radius on the Periodic Table?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4441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Atomic Radius increases…</a:t>
            </a: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92692"/>
            <a:ext cx="5334775" cy="313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1841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Most property trends on the periodic table are influenced by what two factors?</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91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914400"/>
          </a:xfrm>
        </p:spPr>
        <p:txBody>
          <a:bodyPr/>
          <a:lstStyle/>
          <a:p>
            <a:r>
              <a:rPr lang="en-US" dirty="0" smtClean="0"/>
              <a:t>Learning Map</a:t>
            </a:r>
            <a:endParaRPr lang="en-US" dirty="0"/>
          </a:p>
        </p:txBody>
      </p:sp>
      <p:sp>
        <p:nvSpPr>
          <p:cNvPr id="5" name="Content Placeholder 4"/>
          <p:cNvSpPr>
            <a:spLocks noGrp="1"/>
          </p:cNvSpPr>
          <p:nvPr>
            <p:ph idx="1"/>
          </p:nvPr>
        </p:nvSpPr>
        <p:spPr>
          <a:xfrm>
            <a:off x="838200" y="1447800"/>
            <a:ext cx="7543800" cy="4800600"/>
          </a:xfrm>
        </p:spPr>
        <p:txBody>
          <a:bodyPr numCol="8">
            <a:normAutofit fontScale="77500" lnSpcReduction="20000"/>
          </a:bodyPr>
          <a:lstStyle/>
          <a:p>
            <a:pPr marL="0" indent="0">
              <a:buNone/>
            </a:pPr>
            <a:r>
              <a:rPr lang="en-US" sz="1400" dirty="0" smtClean="0">
                <a:hlinkClick r:id="rId3" action="ppaction://hlinksldjump"/>
              </a:rPr>
              <a:t>1</a:t>
            </a:r>
            <a:endParaRPr lang="en-US" sz="1400" dirty="0" smtClean="0"/>
          </a:p>
          <a:p>
            <a:pPr marL="0" indent="0">
              <a:buNone/>
            </a:pPr>
            <a:r>
              <a:rPr lang="en-US" sz="1400" dirty="0" smtClean="0">
                <a:hlinkClick r:id="rId4" action="ppaction://hlinksldjump"/>
              </a:rPr>
              <a:t>2</a:t>
            </a:r>
            <a:endParaRPr lang="en-US" sz="1400" dirty="0" smtClean="0"/>
          </a:p>
          <a:p>
            <a:pPr marL="0" indent="0">
              <a:buNone/>
            </a:pPr>
            <a:r>
              <a:rPr lang="en-US" sz="1400" dirty="0" smtClean="0">
                <a:hlinkClick r:id="rId5" action="ppaction://hlinksldjump"/>
              </a:rPr>
              <a:t>3</a:t>
            </a:r>
            <a:endParaRPr lang="en-US" sz="1400" dirty="0" smtClean="0"/>
          </a:p>
          <a:p>
            <a:pPr marL="0" indent="0">
              <a:buNone/>
            </a:pPr>
            <a:r>
              <a:rPr lang="en-US" sz="1400" dirty="0" smtClean="0">
                <a:hlinkClick r:id="rId6" action="ppaction://hlinksldjump"/>
              </a:rPr>
              <a:t>4</a:t>
            </a:r>
            <a:endParaRPr lang="en-US" sz="1400" dirty="0" smtClean="0"/>
          </a:p>
          <a:p>
            <a:pPr marL="0" indent="0">
              <a:buNone/>
            </a:pPr>
            <a:r>
              <a:rPr lang="en-US" sz="1400" dirty="0" smtClean="0">
                <a:hlinkClick r:id="rId7" action="ppaction://hlinksldjump"/>
              </a:rPr>
              <a:t>5</a:t>
            </a:r>
            <a:endParaRPr lang="en-US" sz="1400" dirty="0" smtClean="0"/>
          </a:p>
          <a:p>
            <a:pPr marL="0" indent="0">
              <a:buNone/>
            </a:pPr>
            <a:r>
              <a:rPr lang="en-US" sz="1400" dirty="0" smtClean="0">
                <a:hlinkClick r:id="rId8" action="ppaction://hlinksldjump"/>
              </a:rPr>
              <a:t>6</a:t>
            </a:r>
            <a:endParaRPr lang="en-US" sz="1400" dirty="0" smtClean="0"/>
          </a:p>
          <a:p>
            <a:pPr marL="0" indent="0">
              <a:buNone/>
            </a:pPr>
            <a:r>
              <a:rPr lang="en-US" sz="1400" dirty="0" smtClean="0">
                <a:hlinkClick r:id="rId9" action="ppaction://hlinksldjump"/>
              </a:rPr>
              <a:t>7</a:t>
            </a:r>
            <a:endParaRPr lang="en-US" sz="1400" dirty="0" smtClean="0"/>
          </a:p>
          <a:p>
            <a:pPr marL="0" indent="0">
              <a:buNone/>
            </a:pPr>
            <a:r>
              <a:rPr lang="en-US" sz="1400" dirty="0" smtClean="0">
                <a:hlinkClick r:id="rId10" action="ppaction://hlinksldjump"/>
              </a:rPr>
              <a:t>8</a:t>
            </a:r>
            <a:endParaRPr lang="en-US" sz="1400" dirty="0" smtClean="0"/>
          </a:p>
          <a:p>
            <a:pPr marL="0" indent="0">
              <a:buNone/>
            </a:pPr>
            <a:r>
              <a:rPr lang="en-US" sz="1400" dirty="0" smtClean="0">
                <a:hlinkClick r:id="rId11" action="ppaction://hlinksldjump"/>
              </a:rPr>
              <a:t>9</a:t>
            </a:r>
            <a:endParaRPr lang="en-US" sz="1400" dirty="0" smtClean="0"/>
          </a:p>
          <a:p>
            <a:pPr marL="0" indent="0">
              <a:buNone/>
            </a:pPr>
            <a:r>
              <a:rPr lang="en-US" sz="1400" dirty="0" smtClean="0">
                <a:hlinkClick r:id="rId12" action="ppaction://hlinksldjump"/>
              </a:rPr>
              <a:t>10</a:t>
            </a:r>
            <a:endParaRPr lang="en-US" sz="1400" dirty="0" smtClean="0"/>
          </a:p>
          <a:p>
            <a:pPr marL="0" indent="0">
              <a:buNone/>
            </a:pPr>
            <a:r>
              <a:rPr lang="en-US" sz="1400" dirty="0" smtClean="0">
                <a:hlinkClick r:id="rId13" action="ppaction://hlinksldjump"/>
              </a:rPr>
              <a:t>11</a:t>
            </a:r>
            <a:endParaRPr lang="en-US" sz="1400" dirty="0" smtClean="0"/>
          </a:p>
          <a:p>
            <a:pPr marL="0" indent="0">
              <a:buNone/>
            </a:pPr>
            <a:r>
              <a:rPr lang="en-US" sz="1400" dirty="0" smtClean="0">
                <a:hlinkClick r:id="rId14" action="ppaction://hlinksldjump"/>
              </a:rPr>
              <a:t>12</a:t>
            </a:r>
            <a:endParaRPr lang="en-US" sz="1400" dirty="0" smtClean="0"/>
          </a:p>
          <a:p>
            <a:pPr marL="0" indent="0">
              <a:buNone/>
            </a:pPr>
            <a:r>
              <a:rPr lang="en-US" sz="1400" dirty="0" smtClean="0">
                <a:hlinkClick r:id="rId15" action="ppaction://hlinksldjump"/>
              </a:rPr>
              <a:t>13</a:t>
            </a:r>
            <a:endParaRPr lang="en-US" sz="1400" dirty="0" smtClean="0"/>
          </a:p>
          <a:p>
            <a:pPr marL="0" indent="0">
              <a:buNone/>
            </a:pPr>
            <a:r>
              <a:rPr lang="en-US" sz="1400" dirty="0" smtClean="0">
                <a:hlinkClick r:id="rId16" action="ppaction://hlinksldjump"/>
              </a:rPr>
              <a:t>14</a:t>
            </a:r>
            <a:endParaRPr lang="en-US" sz="1400" dirty="0" smtClean="0"/>
          </a:p>
          <a:p>
            <a:pPr marL="0" indent="0">
              <a:buNone/>
            </a:pPr>
            <a:r>
              <a:rPr lang="en-US" sz="1400" dirty="0" smtClean="0">
                <a:hlinkClick r:id="rId17" action="ppaction://hlinksldjump"/>
              </a:rPr>
              <a:t>15</a:t>
            </a:r>
            <a:endParaRPr lang="en-US" sz="1400" dirty="0" smtClean="0"/>
          </a:p>
          <a:p>
            <a:pPr marL="0" indent="0">
              <a:buNone/>
            </a:pPr>
            <a:r>
              <a:rPr lang="en-US" sz="1400" dirty="0" smtClean="0">
                <a:hlinkClick r:id="rId18" action="ppaction://hlinksldjump"/>
              </a:rPr>
              <a:t>16</a:t>
            </a:r>
            <a:endParaRPr lang="en-US" sz="1400" dirty="0" smtClean="0"/>
          </a:p>
          <a:p>
            <a:pPr marL="0" indent="0">
              <a:buNone/>
            </a:pPr>
            <a:r>
              <a:rPr lang="en-US" sz="1400" dirty="0" smtClean="0">
                <a:hlinkClick r:id="rId19" action="ppaction://hlinksldjump"/>
              </a:rPr>
              <a:t>17</a:t>
            </a:r>
            <a:endParaRPr lang="en-US" sz="1400" dirty="0" smtClean="0"/>
          </a:p>
          <a:p>
            <a:pPr marL="0" indent="0">
              <a:buNone/>
            </a:pPr>
            <a:r>
              <a:rPr lang="en-US" sz="1400" dirty="0" smtClean="0">
                <a:hlinkClick r:id="rId20" action="ppaction://hlinksldjump"/>
              </a:rPr>
              <a:t>18</a:t>
            </a:r>
            <a:endParaRPr lang="en-US" sz="1400" dirty="0" smtClean="0"/>
          </a:p>
          <a:p>
            <a:pPr marL="0" indent="0">
              <a:buNone/>
            </a:pPr>
            <a:r>
              <a:rPr lang="en-US" sz="1400" dirty="0" smtClean="0">
                <a:hlinkClick r:id="rId21" action="ppaction://hlinksldjump"/>
              </a:rPr>
              <a:t>19</a:t>
            </a:r>
            <a:endParaRPr lang="en-US" sz="1400" dirty="0" smtClean="0"/>
          </a:p>
          <a:p>
            <a:pPr marL="0" indent="0">
              <a:buNone/>
            </a:pPr>
            <a:r>
              <a:rPr lang="en-US" sz="1400" dirty="0" smtClean="0">
                <a:hlinkClick r:id="rId22" action="ppaction://hlinksldjump"/>
              </a:rPr>
              <a:t>20</a:t>
            </a:r>
            <a:endParaRPr lang="en-US" sz="1400" dirty="0" smtClean="0"/>
          </a:p>
          <a:p>
            <a:pPr marL="0" indent="0">
              <a:buNone/>
            </a:pPr>
            <a:r>
              <a:rPr lang="en-US" sz="1400" dirty="0" smtClean="0">
                <a:hlinkClick r:id="rId23" action="ppaction://hlinksldjump"/>
              </a:rPr>
              <a:t>21</a:t>
            </a:r>
            <a:endParaRPr lang="en-US" sz="1400" dirty="0" smtClean="0"/>
          </a:p>
          <a:p>
            <a:pPr marL="0" indent="0">
              <a:buNone/>
            </a:pPr>
            <a:r>
              <a:rPr lang="en-US" sz="1400" dirty="0" smtClean="0">
                <a:hlinkClick r:id="rId24" action="ppaction://hlinksldjump"/>
              </a:rPr>
              <a:t>22</a:t>
            </a:r>
            <a:endParaRPr lang="en-US" sz="1400" dirty="0" smtClean="0"/>
          </a:p>
          <a:p>
            <a:pPr marL="0" indent="0">
              <a:buNone/>
            </a:pPr>
            <a:r>
              <a:rPr lang="en-US" sz="1400" dirty="0" smtClean="0">
                <a:hlinkClick r:id="rId25" action="ppaction://hlinksldjump"/>
              </a:rPr>
              <a:t>23</a:t>
            </a:r>
            <a:endParaRPr lang="en-US" sz="1400" dirty="0" smtClean="0"/>
          </a:p>
          <a:p>
            <a:pPr marL="0" indent="0">
              <a:buNone/>
            </a:pPr>
            <a:r>
              <a:rPr lang="en-US" sz="1400" dirty="0" smtClean="0">
                <a:hlinkClick r:id="rId26" action="ppaction://hlinksldjump"/>
              </a:rPr>
              <a:t>24</a:t>
            </a:r>
            <a:endParaRPr lang="en-US" sz="1400" dirty="0" smtClean="0"/>
          </a:p>
          <a:p>
            <a:pPr marL="0" indent="0">
              <a:buNone/>
            </a:pPr>
            <a:r>
              <a:rPr lang="en-US" sz="1400" dirty="0" smtClean="0">
                <a:hlinkClick r:id="rId27" action="ppaction://hlinksldjump"/>
              </a:rPr>
              <a:t>25</a:t>
            </a:r>
            <a:endParaRPr lang="en-US" sz="1400" dirty="0" smtClean="0"/>
          </a:p>
          <a:p>
            <a:pPr marL="0" indent="0">
              <a:buNone/>
            </a:pPr>
            <a:r>
              <a:rPr lang="en-US" sz="1400" dirty="0" smtClean="0">
                <a:hlinkClick r:id="rId28" action="ppaction://hlinksldjump"/>
              </a:rPr>
              <a:t>26</a:t>
            </a:r>
            <a:endParaRPr lang="en-US" sz="1400" dirty="0" smtClean="0"/>
          </a:p>
          <a:p>
            <a:pPr marL="0" indent="0">
              <a:buNone/>
            </a:pPr>
            <a:r>
              <a:rPr lang="en-US" sz="1400" dirty="0" smtClean="0">
                <a:hlinkClick r:id="rId29" action="ppaction://hlinksldjump"/>
              </a:rPr>
              <a:t>27</a:t>
            </a:r>
            <a:endParaRPr lang="en-US" sz="1400" dirty="0" smtClean="0"/>
          </a:p>
          <a:p>
            <a:pPr marL="0" indent="0">
              <a:buNone/>
            </a:pPr>
            <a:r>
              <a:rPr lang="en-US" sz="1400" dirty="0" smtClean="0">
                <a:hlinkClick r:id="rId30" action="ppaction://hlinksldjump"/>
              </a:rPr>
              <a:t>28</a:t>
            </a:r>
            <a:endParaRPr lang="en-US" sz="1400" dirty="0" smtClean="0"/>
          </a:p>
          <a:p>
            <a:pPr marL="0" indent="0">
              <a:buNone/>
            </a:pPr>
            <a:r>
              <a:rPr lang="en-US" sz="1400" dirty="0" smtClean="0">
                <a:hlinkClick r:id="rId31" action="ppaction://hlinksldjump"/>
              </a:rPr>
              <a:t>29</a:t>
            </a:r>
            <a:endParaRPr lang="en-US" sz="1400" dirty="0" smtClean="0"/>
          </a:p>
          <a:p>
            <a:pPr marL="0" indent="0">
              <a:buNone/>
            </a:pPr>
            <a:r>
              <a:rPr lang="en-US" sz="1400" dirty="0" smtClean="0">
                <a:hlinkClick r:id="rId32" action="ppaction://hlinksldjump"/>
              </a:rPr>
              <a:t>30</a:t>
            </a:r>
            <a:endParaRPr lang="en-US" sz="1400" dirty="0" smtClean="0"/>
          </a:p>
          <a:p>
            <a:pPr marL="0" indent="0">
              <a:buNone/>
            </a:pPr>
            <a:r>
              <a:rPr lang="en-US" sz="1400" dirty="0" smtClean="0">
                <a:hlinkClick r:id="rId33" action="ppaction://hlinksldjump"/>
              </a:rPr>
              <a:t>31</a:t>
            </a:r>
            <a:endParaRPr lang="en-US" sz="1400" dirty="0" smtClean="0"/>
          </a:p>
          <a:p>
            <a:pPr marL="0" indent="0">
              <a:buNone/>
            </a:pPr>
            <a:r>
              <a:rPr lang="en-US" sz="1400" dirty="0" smtClean="0">
                <a:hlinkClick r:id="rId34" action="ppaction://hlinksldjump"/>
              </a:rPr>
              <a:t>32</a:t>
            </a:r>
            <a:endParaRPr lang="en-US" sz="1400" dirty="0" smtClean="0"/>
          </a:p>
          <a:p>
            <a:pPr marL="0" indent="0">
              <a:buNone/>
            </a:pPr>
            <a:r>
              <a:rPr lang="en-US" sz="1400" dirty="0" smtClean="0">
                <a:hlinkClick r:id="rId35" action="ppaction://hlinksldjump"/>
              </a:rPr>
              <a:t>33</a:t>
            </a:r>
            <a:endParaRPr lang="en-US" sz="1400" dirty="0" smtClean="0"/>
          </a:p>
          <a:p>
            <a:pPr marL="0" indent="0">
              <a:buNone/>
            </a:pPr>
            <a:r>
              <a:rPr lang="en-US" sz="1400" dirty="0" smtClean="0">
                <a:hlinkClick r:id="rId36" action="ppaction://hlinksldjump"/>
              </a:rPr>
              <a:t>34</a:t>
            </a:r>
            <a:endParaRPr lang="en-US" sz="1400" dirty="0" smtClean="0"/>
          </a:p>
          <a:p>
            <a:pPr marL="0" indent="0">
              <a:buNone/>
            </a:pPr>
            <a:r>
              <a:rPr lang="en-US" sz="1400" dirty="0" smtClean="0">
                <a:hlinkClick r:id="rId37" action="ppaction://hlinksldjump"/>
              </a:rPr>
              <a:t>35</a:t>
            </a:r>
            <a:endParaRPr lang="en-US" sz="1400" dirty="0" smtClean="0"/>
          </a:p>
          <a:p>
            <a:pPr marL="0" indent="0">
              <a:buNone/>
            </a:pPr>
            <a:r>
              <a:rPr lang="en-US" sz="1400" dirty="0" smtClean="0">
                <a:hlinkClick r:id="rId38" action="ppaction://hlinksldjump"/>
              </a:rPr>
              <a:t>36</a:t>
            </a:r>
            <a:endParaRPr lang="en-US" sz="1400" dirty="0" smtClean="0"/>
          </a:p>
          <a:p>
            <a:pPr marL="0" indent="0">
              <a:buNone/>
            </a:pPr>
            <a:r>
              <a:rPr lang="en-US" sz="1400" dirty="0" smtClean="0">
                <a:hlinkClick r:id="rId39" action="ppaction://hlinksldjump"/>
              </a:rPr>
              <a:t>37</a:t>
            </a:r>
            <a:endParaRPr lang="en-US" sz="1400" dirty="0" smtClean="0"/>
          </a:p>
          <a:p>
            <a:pPr marL="0" indent="0">
              <a:buNone/>
            </a:pPr>
            <a:r>
              <a:rPr lang="en-US" sz="1400" dirty="0" smtClean="0">
                <a:hlinkClick r:id="rId40" action="ppaction://hlinksldjump"/>
              </a:rPr>
              <a:t>38</a:t>
            </a:r>
            <a:endParaRPr lang="en-US" sz="1400" dirty="0" smtClean="0"/>
          </a:p>
          <a:p>
            <a:pPr marL="0" indent="0">
              <a:buNone/>
            </a:pPr>
            <a:r>
              <a:rPr lang="en-US" sz="1400" dirty="0" smtClean="0">
                <a:hlinkClick r:id="rId41" action="ppaction://hlinksldjump"/>
              </a:rPr>
              <a:t>39</a:t>
            </a:r>
            <a:endParaRPr lang="en-US" sz="1400" dirty="0" smtClean="0"/>
          </a:p>
          <a:p>
            <a:pPr marL="0" indent="0">
              <a:buNone/>
            </a:pPr>
            <a:r>
              <a:rPr lang="en-US" sz="1400" dirty="0" smtClean="0">
                <a:hlinkClick r:id="rId42" action="ppaction://hlinksldjump"/>
              </a:rPr>
              <a:t>40</a:t>
            </a:r>
            <a:endParaRPr lang="en-US" sz="1400" dirty="0" smtClean="0"/>
          </a:p>
          <a:p>
            <a:pPr marL="0" indent="0">
              <a:buNone/>
            </a:pPr>
            <a:r>
              <a:rPr lang="en-US" sz="1400" dirty="0" smtClean="0">
                <a:hlinkClick r:id="rId43" action="ppaction://hlinksldjump"/>
              </a:rPr>
              <a:t>41</a:t>
            </a:r>
            <a:endParaRPr lang="en-US" sz="1400" dirty="0" smtClean="0"/>
          </a:p>
          <a:p>
            <a:pPr marL="0" indent="0">
              <a:buNone/>
            </a:pPr>
            <a:r>
              <a:rPr lang="en-US" sz="1400" dirty="0" smtClean="0">
                <a:hlinkClick r:id="rId44" action="ppaction://hlinksldjump"/>
              </a:rPr>
              <a:t>42</a:t>
            </a:r>
            <a:endParaRPr lang="en-US" sz="1400" dirty="0" smtClean="0"/>
          </a:p>
          <a:p>
            <a:pPr marL="0" indent="0">
              <a:buNone/>
            </a:pPr>
            <a:r>
              <a:rPr lang="en-US" sz="1400" dirty="0" smtClean="0">
                <a:hlinkClick r:id="rId45" action="ppaction://hlinksldjump"/>
              </a:rPr>
              <a:t>43</a:t>
            </a:r>
            <a:endParaRPr lang="en-US" sz="1400" dirty="0" smtClean="0"/>
          </a:p>
          <a:p>
            <a:pPr marL="0" indent="0">
              <a:buNone/>
            </a:pPr>
            <a:r>
              <a:rPr lang="en-US" sz="1400" dirty="0" smtClean="0">
                <a:hlinkClick r:id="rId46" action="ppaction://hlinksldjump"/>
              </a:rPr>
              <a:t>44</a:t>
            </a:r>
            <a:endParaRPr lang="en-US" sz="1400" dirty="0" smtClean="0"/>
          </a:p>
          <a:p>
            <a:pPr marL="0" indent="0">
              <a:buNone/>
            </a:pPr>
            <a:r>
              <a:rPr lang="en-US" sz="1400" dirty="0" smtClean="0">
                <a:hlinkClick r:id="rId47" action="ppaction://hlinksldjump"/>
              </a:rPr>
              <a:t>45</a:t>
            </a:r>
            <a:endParaRPr lang="en-US" sz="1400" dirty="0" smtClean="0"/>
          </a:p>
          <a:p>
            <a:pPr marL="0" indent="0">
              <a:buNone/>
            </a:pPr>
            <a:r>
              <a:rPr lang="en-US" sz="1400" dirty="0" smtClean="0">
                <a:hlinkClick r:id="rId48" action="ppaction://hlinksldjump"/>
              </a:rPr>
              <a:t>46</a:t>
            </a:r>
            <a:endParaRPr lang="en-US" sz="1400" dirty="0" smtClean="0"/>
          </a:p>
          <a:p>
            <a:pPr marL="0" indent="0">
              <a:buNone/>
            </a:pPr>
            <a:r>
              <a:rPr lang="en-US" sz="1400" dirty="0" smtClean="0">
                <a:hlinkClick r:id="rId49" action="ppaction://hlinksldjump"/>
              </a:rPr>
              <a:t>47</a:t>
            </a:r>
            <a:endParaRPr lang="en-US" sz="1400" dirty="0" smtClean="0"/>
          </a:p>
          <a:p>
            <a:pPr marL="0" indent="0">
              <a:buNone/>
            </a:pPr>
            <a:r>
              <a:rPr lang="en-US" sz="1400" dirty="0" smtClean="0">
                <a:hlinkClick r:id="rId50" action="ppaction://hlinksldjump"/>
              </a:rPr>
              <a:t>48</a:t>
            </a:r>
            <a:endParaRPr lang="en-US" sz="1400" dirty="0" smtClean="0"/>
          </a:p>
          <a:p>
            <a:pPr marL="0" indent="0">
              <a:buNone/>
            </a:pPr>
            <a:r>
              <a:rPr lang="en-US" sz="1400" dirty="0" smtClean="0">
                <a:hlinkClick r:id="rId51" action="ppaction://hlinksldjump"/>
              </a:rPr>
              <a:t>49</a:t>
            </a:r>
            <a:endParaRPr lang="en-US" sz="1400" dirty="0" smtClean="0"/>
          </a:p>
          <a:p>
            <a:pPr marL="0" indent="0">
              <a:buNone/>
            </a:pPr>
            <a:r>
              <a:rPr lang="en-US" sz="1400" dirty="0" smtClean="0">
                <a:hlinkClick r:id="rId52" action="ppaction://hlinksldjump"/>
              </a:rPr>
              <a:t>50</a:t>
            </a:r>
            <a:endParaRPr lang="en-US" sz="1400" dirty="0" smtClean="0"/>
          </a:p>
          <a:p>
            <a:pPr marL="0" indent="0">
              <a:buNone/>
            </a:pPr>
            <a:r>
              <a:rPr lang="en-US" sz="1400" dirty="0" smtClean="0">
                <a:hlinkClick r:id="rId53" action="ppaction://hlinksldjump"/>
              </a:rPr>
              <a:t>51</a:t>
            </a:r>
            <a:endParaRPr lang="en-US" sz="1400" dirty="0" smtClean="0"/>
          </a:p>
          <a:p>
            <a:pPr marL="0" indent="0">
              <a:buNone/>
            </a:pPr>
            <a:r>
              <a:rPr lang="en-US" sz="1400" dirty="0" smtClean="0">
                <a:hlinkClick r:id="rId54" action="ppaction://hlinksldjump"/>
              </a:rPr>
              <a:t>52</a:t>
            </a:r>
            <a:endParaRPr lang="en-US" sz="1400" dirty="0" smtClean="0"/>
          </a:p>
          <a:p>
            <a:pPr marL="0" indent="0">
              <a:buNone/>
            </a:pPr>
            <a:r>
              <a:rPr lang="en-US" sz="1400" dirty="0" smtClean="0">
                <a:hlinkClick r:id="rId55" action="ppaction://hlinksldjump"/>
              </a:rPr>
              <a:t>53</a:t>
            </a:r>
            <a:endParaRPr lang="en-US" sz="1400" dirty="0" smtClean="0"/>
          </a:p>
          <a:p>
            <a:pPr marL="0" indent="0">
              <a:buNone/>
            </a:pPr>
            <a:r>
              <a:rPr lang="en-US" sz="1400" dirty="0" smtClean="0">
                <a:hlinkClick r:id="rId56" action="ppaction://hlinksldjump"/>
              </a:rPr>
              <a:t>54</a:t>
            </a:r>
            <a:endParaRPr lang="en-US" sz="1400" dirty="0" smtClean="0"/>
          </a:p>
          <a:p>
            <a:pPr marL="0" indent="0">
              <a:buNone/>
            </a:pPr>
            <a:r>
              <a:rPr lang="en-US" sz="1400" dirty="0" smtClean="0">
                <a:hlinkClick r:id="rId57" action="ppaction://hlinksldjump"/>
              </a:rPr>
              <a:t>55</a:t>
            </a:r>
            <a:endParaRPr lang="en-US" sz="1400" dirty="0" smtClean="0"/>
          </a:p>
          <a:p>
            <a:pPr marL="0" indent="0">
              <a:buNone/>
            </a:pPr>
            <a:r>
              <a:rPr lang="en-US" sz="1400" dirty="0" smtClean="0">
                <a:hlinkClick r:id="rId58" action="ppaction://hlinksldjump"/>
              </a:rPr>
              <a:t>56</a:t>
            </a:r>
            <a:endParaRPr lang="en-US" sz="1400" dirty="0" smtClean="0"/>
          </a:p>
          <a:p>
            <a:pPr marL="0" indent="0">
              <a:buNone/>
            </a:pPr>
            <a:r>
              <a:rPr lang="en-US" sz="1400" dirty="0" smtClean="0">
                <a:hlinkClick r:id="rId59" action="ppaction://hlinksldjump"/>
              </a:rPr>
              <a:t>57</a:t>
            </a:r>
            <a:endParaRPr lang="en-US" sz="1400" dirty="0" smtClean="0"/>
          </a:p>
          <a:p>
            <a:pPr marL="0" indent="0">
              <a:buNone/>
            </a:pPr>
            <a:r>
              <a:rPr lang="en-US" sz="1400" dirty="0" smtClean="0">
                <a:hlinkClick r:id="rId60" action="ppaction://hlinksldjump"/>
              </a:rPr>
              <a:t>58</a:t>
            </a:r>
            <a:endParaRPr lang="en-US" sz="1400" dirty="0" smtClean="0"/>
          </a:p>
          <a:p>
            <a:pPr marL="0" indent="0">
              <a:buNone/>
            </a:pPr>
            <a:r>
              <a:rPr lang="en-US" sz="1400" dirty="0" smtClean="0">
                <a:hlinkClick r:id="rId61" action="ppaction://hlinksldjump"/>
              </a:rPr>
              <a:t>59</a:t>
            </a:r>
            <a:endParaRPr lang="en-US" sz="1400" dirty="0" smtClean="0"/>
          </a:p>
          <a:p>
            <a:pPr marL="0" indent="0">
              <a:buNone/>
            </a:pPr>
            <a:r>
              <a:rPr lang="en-US" sz="1400" dirty="0" smtClean="0">
                <a:hlinkClick r:id="rId62" action="ppaction://hlinksldjump"/>
              </a:rPr>
              <a:t>60</a:t>
            </a:r>
            <a:endParaRPr lang="en-US" sz="1400" dirty="0" smtClean="0"/>
          </a:p>
          <a:p>
            <a:pPr marL="0" indent="0">
              <a:buNone/>
            </a:pPr>
            <a:r>
              <a:rPr lang="en-US" sz="1400" dirty="0" smtClean="0">
                <a:hlinkClick r:id="rId63" action="ppaction://hlinksldjump"/>
              </a:rPr>
              <a:t>61</a:t>
            </a:r>
            <a:endParaRPr lang="en-US" sz="1400" dirty="0" smtClean="0"/>
          </a:p>
          <a:p>
            <a:pPr marL="0" indent="0">
              <a:buNone/>
            </a:pPr>
            <a:r>
              <a:rPr lang="en-US" sz="1400" dirty="0" smtClean="0">
                <a:hlinkClick r:id="rId64" action="ppaction://hlinksldjump"/>
              </a:rPr>
              <a:t>62</a:t>
            </a:r>
            <a:endParaRPr lang="en-US" sz="1400" dirty="0" smtClean="0"/>
          </a:p>
          <a:p>
            <a:pPr marL="0" indent="0">
              <a:buNone/>
            </a:pPr>
            <a:r>
              <a:rPr lang="en-US" sz="1400" dirty="0" smtClean="0">
                <a:hlinkClick r:id="rId65" action="ppaction://hlinksldjump"/>
              </a:rPr>
              <a:t>63</a:t>
            </a:r>
            <a:endParaRPr lang="en-US" sz="1400" dirty="0" smtClean="0"/>
          </a:p>
          <a:p>
            <a:pPr marL="0" indent="0">
              <a:buNone/>
            </a:pPr>
            <a:r>
              <a:rPr lang="en-US" sz="1400" dirty="0" smtClean="0">
                <a:hlinkClick r:id="rId66" action="ppaction://hlinksldjump"/>
              </a:rPr>
              <a:t>64</a:t>
            </a:r>
            <a:endParaRPr lang="en-US" sz="1400" dirty="0" smtClean="0"/>
          </a:p>
          <a:p>
            <a:pPr marL="0" indent="0">
              <a:buNone/>
            </a:pPr>
            <a:r>
              <a:rPr lang="en-US" sz="1400" dirty="0" smtClean="0">
                <a:hlinkClick r:id="rId67" action="ppaction://hlinksldjump"/>
              </a:rPr>
              <a:t>65</a:t>
            </a:r>
            <a:endParaRPr lang="en-US" sz="1400" dirty="0" smtClean="0"/>
          </a:p>
          <a:p>
            <a:pPr marL="0" indent="0">
              <a:buNone/>
            </a:pPr>
            <a:r>
              <a:rPr lang="en-US" sz="1400" dirty="0" smtClean="0">
                <a:hlinkClick r:id="rId68" action="ppaction://hlinksldjump"/>
              </a:rPr>
              <a:t>66</a:t>
            </a:r>
            <a:endParaRPr lang="en-US" sz="1400" dirty="0" smtClean="0"/>
          </a:p>
          <a:p>
            <a:pPr marL="0" indent="0">
              <a:buNone/>
            </a:pPr>
            <a:r>
              <a:rPr lang="en-US" sz="1400" dirty="0" smtClean="0">
                <a:hlinkClick r:id="rId69" action="ppaction://hlinksldjump"/>
              </a:rPr>
              <a:t>67</a:t>
            </a:r>
            <a:endParaRPr lang="en-US" sz="1400" dirty="0" smtClean="0"/>
          </a:p>
          <a:p>
            <a:pPr marL="0" indent="0">
              <a:buNone/>
            </a:pPr>
            <a:r>
              <a:rPr lang="en-US" sz="1400" dirty="0" smtClean="0">
                <a:hlinkClick r:id="rId70" action="ppaction://hlinksldjump"/>
              </a:rPr>
              <a:t>68</a:t>
            </a:r>
            <a:endParaRPr lang="en-US" sz="1400" dirty="0" smtClean="0"/>
          </a:p>
          <a:p>
            <a:pPr marL="0" indent="0">
              <a:buNone/>
            </a:pPr>
            <a:r>
              <a:rPr lang="en-US" sz="1400" dirty="0" smtClean="0">
                <a:hlinkClick r:id="rId71" action="ppaction://hlinksldjump"/>
              </a:rPr>
              <a:t>69</a:t>
            </a:r>
            <a:endParaRPr lang="en-US" sz="1400" dirty="0" smtClean="0"/>
          </a:p>
          <a:p>
            <a:pPr marL="0" indent="0">
              <a:buNone/>
            </a:pPr>
            <a:r>
              <a:rPr lang="en-US" sz="1400" dirty="0" smtClean="0">
                <a:hlinkClick r:id="rId72" action="ppaction://hlinksldjump"/>
              </a:rPr>
              <a:t>70</a:t>
            </a:r>
            <a:endParaRPr lang="en-US" sz="1400" dirty="0" smtClean="0"/>
          </a:p>
          <a:p>
            <a:pPr marL="0" indent="0">
              <a:buNone/>
            </a:pPr>
            <a:r>
              <a:rPr lang="en-US" sz="1400" dirty="0" smtClean="0">
                <a:hlinkClick r:id="rId73" action="ppaction://hlinksldjump"/>
              </a:rPr>
              <a:t>71</a:t>
            </a:r>
            <a:endParaRPr lang="en-US" sz="1400" dirty="0" smtClean="0"/>
          </a:p>
          <a:p>
            <a:pPr marL="0" indent="0">
              <a:buNone/>
            </a:pPr>
            <a:r>
              <a:rPr lang="en-US" sz="1400" dirty="0" smtClean="0">
                <a:hlinkClick r:id="rId74" action="ppaction://hlinksldjump"/>
              </a:rPr>
              <a:t>72</a:t>
            </a:r>
            <a:endParaRPr lang="en-US" sz="1400" dirty="0" smtClean="0"/>
          </a:p>
          <a:p>
            <a:pPr marL="0" indent="0">
              <a:buNone/>
            </a:pPr>
            <a:r>
              <a:rPr lang="en-US" sz="1400" dirty="0" smtClean="0">
                <a:hlinkClick r:id="rId75" action="ppaction://hlinksldjump"/>
              </a:rPr>
              <a:t>73</a:t>
            </a:r>
            <a:endParaRPr lang="en-US" sz="1400" dirty="0" smtClean="0"/>
          </a:p>
          <a:p>
            <a:pPr marL="0" indent="0">
              <a:buNone/>
            </a:pPr>
            <a:r>
              <a:rPr lang="en-US" sz="1400" dirty="0" smtClean="0">
                <a:hlinkClick r:id="rId76" action="ppaction://hlinksldjump"/>
              </a:rPr>
              <a:t>74</a:t>
            </a:r>
            <a:endParaRPr lang="en-US" sz="1400" dirty="0" smtClean="0"/>
          </a:p>
          <a:p>
            <a:pPr marL="0" indent="0">
              <a:buNone/>
            </a:pPr>
            <a:r>
              <a:rPr lang="en-US" sz="1400" dirty="0" smtClean="0">
                <a:hlinkClick r:id="rId77" action="ppaction://hlinksldjump"/>
              </a:rPr>
              <a:t>75</a:t>
            </a:r>
            <a:endParaRPr lang="en-US" sz="1400" dirty="0" smtClean="0"/>
          </a:p>
          <a:p>
            <a:pPr marL="0" indent="0">
              <a:buNone/>
            </a:pPr>
            <a:r>
              <a:rPr lang="en-US" sz="1400" dirty="0" smtClean="0">
                <a:hlinkClick r:id="rId78" action="ppaction://hlinksldjump"/>
              </a:rPr>
              <a:t>76</a:t>
            </a:r>
            <a:endParaRPr lang="en-US" sz="1400" dirty="0" smtClean="0"/>
          </a:p>
          <a:p>
            <a:pPr marL="0" indent="0">
              <a:buNone/>
            </a:pPr>
            <a:r>
              <a:rPr lang="en-US" sz="1400" dirty="0" smtClean="0">
                <a:hlinkClick r:id="rId79" action="ppaction://hlinksldjump"/>
              </a:rPr>
              <a:t>77</a:t>
            </a:r>
            <a:endParaRPr lang="en-US" sz="1400" dirty="0" smtClean="0"/>
          </a:p>
          <a:p>
            <a:pPr marL="0" indent="0">
              <a:buNone/>
            </a:pPr>
            <a:r>
              <a:rPr lang="en-US" sz="1400" dirty="0" smtClean="0">
                <a:hlinkClick r:id="rId80" action="ppaction://hlinksldjump"/>
              </a:rPr>
              <a:t>78</a:t>
            </a:r>
            <a:endParaRPr lang="en-US" sz="1400" dirty="0" smtClean="0"/>
          </a:p>
          <a:p>
            <a:pPr marL="0" indent="0">
              <a:buNone/>
            </a:pPr>
            <a:r>
              <a:rPr lang="en-US" sz="1400" dirty="0" smtClean="0">
                <a:hlinkClick r:id="rId81" action="ppaction://hlinksldjump"/>
              </a:rPr>
              <a:t>79</a:t>
            </a:r>
            <a:endParaRPr lang="en-US" sz="1400" dirty="0" smtClean="0"/>
          </a:p>
          <a:p>
            <a:pPr marL="0" indent="0">
              <a:buNone/>
            </a:pPr>
            <a:r>
              <a:rPr lang="en-US" sz="1400" dirty="0" smtClean="0">
                <a:hlinkClick r:id="rId82" action="ppaction://hlinksldjump"/>
              </a:rPr>
              <a:t>80</a:t>
            </a:r>
            <a:endParaRPr lang="en-US" sz="1400" dirty="0" smtClean="0"/>
          </a:p>
          <a:p>
            <a:pPr marL="0" indent="0">
              <a:buNone/>
            </a:pPr>
            <a:r>
              <a:rPr lang="en-US" sz="1400" dirty="0" smtClean="0">
                <a:hlinkClick r:id="rId83" action="ppaction://hlinksldjump"/>
              </a:rPr>
              <a:t>81</a:t>
            </a:r>
            <a:endParaRPr lang="en-US" sz="1400" dirty="0" smtClean="0"/>
          </a:p>
          <a:p>
            <a:pPr marL="0" indent="0">
              <a:buNone/>
            </a:pPr>
            <a:r>
              <a:rPr lang="en-US" sz="1400" dirty="0" smtClean="0">
                <a:hlinkClick r:id="rId84" action="ppaction://hlinksldjump"/>
              </a:rPr>
              <a:t>82</a:t>
            </a:r>
            <a:endParaRPr lang="en-US" sz="1400" dirty="0" smtClean="0"/>
          </a:p>
          <a:p>
            <a:pPr marL="0" indent="0">
              <a:buNone/>
            </a:pPr>
            <a:r>
              <a:rPr lang="en-US" sz="1400" dirty="0" smtClean="0">
                <a:hlinkClick r:id="rId85" action="ppaction://hlinksldjump"/>
              </a:rPr>
              <a:t>83</a:t>
            </a:r>
            <a:endParaRPr lang="en-US" sz="1400" dirty="0" smtClean="0"/>
          </a:p>
          <a:p>
            <a:pPr marL="0" indent="0">
              <a:buNone/>
            </a:pPr>
            <a:r>
              <a:rPr lang="en-US" sz="1400" dirty="0" smtClean="0">
                <a:hlinkClick r:id="rId86" action="ppaction://hlinksldjump"/>
              </a:rPr>
              <a:t>84</a:t>
            </a:r>
            <a:endParaRPr lang="en-US" sz="1400" dirty="0" smtClean="0"/>
          </a:p>
          <a:p>
            <a:pPr marL="0" indent="0">
              <a:buNone/>
            </a:pPr>
            <a:r>
              <a:rPr lang="en-US" sz="1400" dirty="0" smtClean="0">
                <a:hlinkClick r:id="rId87" action="ppaction://hlinksldjump"/>
              </a:rPr>
              <a:t>85</a:t>
            </a:r>
            <a:endParaRPr lang="en-US" sz="1400" dirty="0" smtClean="0"/>
          </a:p>
          <a:p>
            <a:pPr marL="0" indent="0">
              <a:buNone/>
            </a:pPr>
            <a:r>
              <a:rPr lang="en-US" sz="1400" dirty="0" smtClean="0">
                <a:hlinkClick r:id="rId88" action="ppaction://hlinksldjump"/>
              </a:rPr>
              <a:t>86</a:t>
            </a:r>
            <a:endParaRPr lang="en-US" sz="1400" dirty="0" smtClean="0"/>
          </a:p>
          <a:p>
            <a:pPr marL="0" indent="0">
              <a:buNone/>
            </a:pPr>
            <a:r>
              <a:rPr lang="en-US" sz="1400" dirty="0" smtClean="0">
                <a:hlinkClick r:id="rId89" action="ppaction://hlinksldjump"/>
              </a:rPr>
              <a:t>87</a:t>
            </a:r>
            <a:endParaRPr lang="en-US" sz="1400" dirty="0" smtClean="0"/>
          </a:p>
          <a:p>
            <a:pPr marL="0" indent="0">
              <a:buNone/>
            </a:pPr>
            <a:r>
              <a:rPr lang="en-US" sz="1400" dirty="0" smtClean="0">
                <a:hlinkClick r:id="rId90" action="ppaction://hlinksldjump"/>
              </a:rPr>
              <a:t>88</a:t>
            </a:r>
            <a:endParaRPr lang="en-US" sz="1400" dirty="0" smtClean="0"/>
          </a:p>
          <a:p>
            <a:pPr marL="0" indent="0">
              <a:buNone/>
            </a:pPr>
            <a:r>
              <a:rPr lang="en-US" sz="1400" dirty="0" smtClean="0">
                <a:hlinkClick r:id="rId91" action="ppaction://hlinksldjump"/>
              </a:rPr>
              <a:t>89</a:t>
            </a:r>
            <a:endParaRPr lang="en-US" sz="1400" dirty="0" smtClean="0"/>
          </a:p>
          <a:p>
            <a:pPr marL="0" indent="0">
              <a:buNone/>
            </a:pPr>
            <a:r>
              <a:rPr lang="en-US" sz="1400" dirty="0" smtClean="0">
                <a:hlinkClick r:id="rId92" action="ppaction://hlinksldjump"/>
              </a:rPr>
              <a:t>90</a:t>
            </a:r>
            <a:endParaRPr lang="en-US" sz="1400" dirty="0" smtClean="0"/>
          </a:p>
          <a:p>
            <a:pPr marL="0" indent="0">
              <a:buNone/>
            </a:pPr>
            <a:r>
              <a:rPr lang="en-US" sz="1400" dirty="0" smtClean="0">
                <a:hlinkClick r:id="rId93" action="ppaction://hlinksldjump"/>
              </a:rPr>
              <a:t>91</a:t>
            </a:r>
            <a:endParaRPr lang="en-US" sz="1400" dirty="0" smtClean="0"/>
          </a:p>
          <a:p>
            <a:pPr marL="0" indent="0">
              <a:buNone/>
            </a:pPr>
            <a:r>
              <a:rPr lang="en-US" sz="1400" dirty="0" smtClean="0">
                <a:hlinkClick r:id="rId94" action="ppaction://hlinksldjump"/>
              </a:rPr>
              <a:t>92</a:t>
            </a:r>
            <a:endParaRPr lang="en-US" sz="1400" dirty="0" smtClean="0"/>
          </a:p>
          <a:p>
            <a:pPr marL="0" indent="0">
              <a:buNone/>
            </a:pPr>
            <a:r>
              <a:rPr lang="en-US" sz="1400" dirty="0" smtClean="0">
                <a:hlinkClick r:id="rId95" action="ppaction://hlinksldjump"/>
              </a:rPr>
              <a:t>93</a:t>
            </a:r>
            <a:endParaRPr lang="en-US" sz="1400" dirty="0" smtClean="0"/>
          </a:p>
          <a:p>
            <a:pPr marL="0" indent="0">
              <a:buNone/>
            </a:pPr>
            <a:r>
              <a:rPr lang="en-US" sz="1400" dirty="0" smtClean="0">
                <a:hlinkClick r:id="rId96" action="ppaction://hlinksldjump"/>
              </a:rPr>
              <a:t>94</a:t>
            </a:r>
            <a:endParaRPr lang="en-US" sz="1400" dirty="0" smtClean="0"/>
          </a:p>
          <a:p>
            <a:pPr marL="0" indent="0">
              <a:buNone/>
            </a:pPr>
            <a:r>
              <a:rPr lang="en-US" sz="1400" dirty="0" smtClean="0">
                <a:hlinkClick r:id="rId97" action="ppaction://hlinksldjump"/>
              </a:rPr>
              <a:t>95</a:t>
            </a:r>
            <a:endParaRPr lang="en-US" sz="1400" dirty="0" smtClean="0"/>
          </a:p>
          <a:p>
            <a:pPr marL="0" indent="0">
              <a:buNone/>
            </a:pPr>
            <a:r>
              <a:rPr lang="en-US" sz="1400" dirty="0" smtClean="0">
                <a:hlinkClick r:id="rId98" action="ppaction://hlinksldjump"/>
              </a:rPr>
              <a:t>96</a:t>
            </a:r>
            <a:endParaRPr lang="en-US" sz="1400" dirty="0" smtClean="0"/>
          </a:p>
          <a:p>
            <a:pPr marL="0" indent="0">
              <a:buNone/>
            </a:pPr>
            <a:r>
              <a:rPr lang="en-US" sz="1400" dirty="0" smtClean="0">
                <a:hlinkClick r:id="rId99" action="ppaction://hlinksldjump"/>
              </a:rPr>
              <a:t>97</a:t>
            </a:r>
            <a:endParaRPr lang="en-US" sz="1400" dirty="0" smtClean="0"/>
          </a:p>
          <a:p>
            <a:pPr marL="0" indent="0">
              <a:buNone/>
            </a:pPr>
            <a:r>
              <a:rPr lang="en-US" sz="1400" dirty="0" smtClean="0">
                <a:hlinkClick r:id="rId100" action="ppaction://hlinksldjump"/>
              </a:rPr>
              <a:t>98</a:t>
            </a:r>
            <a:endParaRPr lang="en-US" sz="1400" dirty="0" smtClean="0"/>
          </a:p>
          <a:p>
            <a:pPr marL="0" indent="0">
              <a:buNone/>
            </a:pPr>
            <a:r>
              <a:rPr lang="en-US" sz="1400" dirty="0" smtClean="0">
                <a:hlinkClick r:id="rId101" action="ppaction://hlinksldjump"/>
              </a:rPr>
              <a:t>99</a:t>
            </a:r>
            <a:endParaRPr lang="en-US" sz="1400" dirty="0" smtClean="0"/>
          </a:p>
          <a:p>
            <a:pPr marL="0" indent="0">
              <a:buNone/>
            </a:pPr>
            <a:r>
              <a:rPr lang="en-US" sz="1400" dirty="0" smtClean="0">
                <a:hlinkClick r:id="rId102" action="ppaction://hlinksldjump"/>
              </a:rPr>
              <a:t>100</a:t>
            </a:r>
            <a:endParaRPr lang="en-US" sz="1400" dirty="0" smtClean="0"/>
          </a:p>
          <a:p>
            <a:pPr marL="0" indent="0">
              <a:buNone/>
            </a:pPr>
            <a:r>
              <a:rPr lang="en-US" sz="1400" dirty="0" smtClean="0">
                <a:hlinkClick r:id="rId103" action="ppaction://hlinksldjump"/>
              </a:rPr>
              <a:t>101</a:t>
            </a:r>
            <a:endParaRPr lang="en-US" sz="1400" dirty="0" smtClean="0"/>
          </a:p>
          <a:p>
            <a:pPr marL="0" indent="0">
              <a:buNone/>
            </a:pPr>
            <a:r>
              <a:rPr lang="en-US" sz="1400" dirty="0" smtClean="0">
                <a:hlinkClick r:id="rId104" action="ppaction://hlinksldjump"/>
              </a:rPr>
              <a:t>102</a:t>
            </a:r>
            <a:endParaRPr lang="en-US" sz="1400" dirty="0" smtClean="0"/>
          </a:p>
          <a:p>
            <a:pPr marL="0" indent="0">
              <a:buNone/>
            </a:pPr>
            <a:r>
              <a:rPr lang="en-US" sz="1400" dirty="0" smtClean="0">
                <a:hlinkClick r:id="rId105" action="ppaction://hlinksldjump"/>
              </a:rPr>
              <a:t>103</a:t>
            </a:r>
            <a:endParaRPr lang="en-US" sz="1400" dirty="0" smtClean="0"/>
          </a:p>
          <a:p>
            <a:pPr marL="0" indent="0">
              <a:buNone/>
            </a:pPr>
            <a:r>
              <a:rPr lang="en-US" sz="1400" dirty="0" smtClean="0">
                <a:hlinkClick r:id="rId106" action="ppaction://hlinksldjump"/>
              </a:rPr>
              <a:t>104</a:t>
            </a:r>
            <a:endParaRPr lang="en-US" sz="1400" dirty="0" smtClean="0"/>
          </a:p>
          <a:p>
            <a:pPr marL="0" indent="0">
              <a:buNone/>
            </a:pPr>
            <a:r>
              <a:rPr lang="en-US" sz="1400" dirty="0" smtClean="0">
                <a:hlinkClick r:id="rId107" action="ppaction://hlinksldjump"/>
              </a:rPr>
              <a:t>105</a:t>
            </a:r>
            <a:endParaRPr lang="en-US" sz="1400" dirty="0" smtClean="0"/>
          </a:p>
          <a:p>
            <a:pPr marL="0" indent="0">
              <a:buNone/>
            </a:pPr>
            <a:r>
              <a:rPr lang="en-US" sz="1400" dirty="0" smtClean="0">
                <a:hlinkClick r:id="rId108" action="ppaction://hlinksldjump"/>
              </a:rPr>
              <a:t>106</a:t>
            </a:r>
            <a:endParaRPr lang="en-US" sz="1400" dirty="0" smtClean="0"/>
          </a:p>
          <a:p>
            <a:pPr marL="0" indent="0">
              <a:buNone/>
            </a:pPr>
            <a:r>
              <a:rPr lang="en-US" sz="1400" dirty="0" smtClean="0">
                <a:hlinkClick r:id="rId109" action="ppaction://hlinksldjump"/>
              </a:rPr>
              <a:t>107</a:t>
            </a:r>
            <a:endParaRPr lang="en-US" sz="1400" dirty="0" smtClean="0"/>
          </a:p>
          <a:p>
            <a:pPr marL="0" indent="0">
              <a:buNone/>
            </a:pPr>
            <a:r>
              <a:rPr lang="en-US" sz="1400" dirty="0" smtClean="0">
                <a:hlinkClick r:id="rId110" action="ppaction://hlinksldjump"/>
              </a:rPr>
              <a:t>108</a:t>
            </a:r>
            <a:endParaRPr lang="en-US" sz="1400" dirty="0" smtClean="0"/>
          </a:p>
          <a:p>
            <a:pPr marL="0" indent="0">
              <a:buNone/>
            </a:pPr>
            <a:r>
              <a:rPr lang="en-US" sz="1400" dirty="0" smtClean="0">
                <a:hlinkClick r:id="rId111" action="ppaction://hlinksldjump"/>
              </a:rPr>
              <a:t>109</a:t>
            </a:r>
            <a:endParaRPr lang="en-US" sz="1400" dirty="0" smtClean="0"/>
          </a:p>
          <a:p>
            <a:pPr marL="0" indent="0">
              <a:buNone/>
            </a:pPr>
            <a:r>
              <a:rPr lang="en-US" sz="1400" dirty="0" smtClean="0">
                <a:hlinkClick r:id="rId112" action="ppaction://hlinksldjump"/>
              </a:rPr>
              <a:t>110</a:t>
            </a:r>
            <a:endParaRPr lang="en-US" sz="1400" dirty="0" smtClean="0"/>
          </a:p>
          <a:p>
            <a:pPr marL="0" indent="0">
              <a:buNone/>
            </a:pPr>
            <a:r>
              <a:rPr lang="en-US" sz="1400" dirty="0" smtClean="0">
                <a:hlinkClick r:id="rId113" action="ppaction://hlinksldjump"/>
              </a:rPr>
              <a:t>111</a:t>
            </a:r>
            <a:endParaRPr lang="en-US" sz="1400" dirty="0" smtClean="0"/>
          </a:p>
          <a:p>
            <a:pPr marL="0" indent="0">
              <a:buNone/>
            </a:pPr>
            <a:r>
              <a:rPr lang="en-US" sz="1400" dirty="0" smtClean="0">
                <a:hlinkClick r:id="rId114" action="ppaction://hlinksldjump"/>
              </a:rPr>
              <a:t>112</a:t>
            </a:r>
            <a:endParaRPr lang="en-US" sz="1400" dirty="0" smtClean="0"/>
          </a:p>
          <a:p>
            <a:pPr marL="0" indent="0">
              <a:buNone/>
            </a:pPr>
            <a:r>
              <a:rPr lang="en-US" sz="1400" dirty="0" smtClean="0">
                <a:hlinkClick r:id="rId115" action="ppaction://hlinksldjump"/>
              </a:rPr>
              <a:t>113</a:t>
            </a:r>
            <a:endParaRPr lang="en-US" sz="1400" dirty="0" smtClean="0"/>
          </a:p>
          <a:p>
            <a:pPr marL="0" indent="0">
              <a:buNone/>
            </a:pPr>
            <a:r>
              <a:rPr lang="en-US" sz="1400" dirty="0" smtClean="0">
                <a:hlinkClick r:id="rId116" action="ppaction://hlinksldjump"/>
              </a:rPr>
              <a:t>114</a:t>
            </a:r>
            <a:endParaRPr lang="en-US" sz="1400" dirty="0" smtClean="0"/>
          </a:p>
          <a:p>
            <a:pPr marL="0" indent="0">
              <a:buNone/>
            </a:pPr>
            <a:r>
              <a:rPr lang="en-US" sz="1400" dirty="0" smtClean="0">
                <a:hlinkClick r:id="rId117" action="ppaction://hlinksldjump"/>
              </a:rPr>
              <a:t>115</a:t>
            </a:r>
            <a:endParaRPr lang="en-US" sz="1400" dirty="0" smtClean="0"/>
          </a:p>
          <a:p>
            <a:pPr marL="0" indent="0">
              <a:buNone/>
            </a:pPr>
            <a:r>
              <a:rPr lang="en-US" sz="1400" dirty="0" smtClean="0">
                <a:hlinkClick r:id="rId118" action="ppaction://hlinksldjump"/>
              </a:rPr>
              <a:t>116</a:t>
            </a:r>
            <a:endParaRPr lang="en-US" sz="1400" dirty="0" smtClean="0"/>
          </a:p>
          <a:p>
            <a:pPr marL="0" indent="0">
              <a:buNone/>
            </a:pPr>
            <a:r>
              <a:rPr lang="en-US" sz="1400" dirty="0" smtClean="0">
                <a:hlinkClick r:id="rId119" action="ppaction://hlinksldjump"/>
              </a:rPr>
              <a:t>117</a:t>
            </a:r>
            <a:endParaRPr lang="en-US" sz="1400" dirty="0" smtClean="0"/>
          </a:p>
          <a:p>
            <a:pPr marL="0" indent="0">
              <a:buNone/>
            </a:pPr>
            <a:r>
              <a:rPr lang="en-US" sz="1400" dirty="0" smtClean="0">
                <a:hlinkClick r:id="rId120" action="ppaction://hlinksldjump"/>
              </a:rPr>
              <a:t>118</a:t>
            </a:r>
            <a:endParaRPr lang="en-US" sz="1400" dirty="0" smtClean="0"/>
          </a:p>
          <a:p>
            <a:pPr marL="0" indent="0">
              <a:buNone/>
            </a:pPr>
            <a:r>
              <a:rPr lang="en-US" sz="1400" dirty="0" smtClean="0">
                <a:hlinkClick r:id="rId121" action="ppaction://hlinksldjump"/>
              </a:rPr>
              <a:t>119</a:t>
            </a:r>
            <a:endParaRPr lang="en-US" sz="1400" dirty="0" smtClean="0"/>
          </a:p>
          <a:p>
            <a:pPr marL="0" indent="0">
              <a:buNone/>
            </a:pPr>
            <a:r>
              <a:rPr lang="en-US" sz="1400" dirty="0" smtClean="0">
                <a:hlinkClick r:id="rId122" action="ppaction://hlinksldjump"/>
              </a:rPr>
              <a:t>120</a:t>
            </a:r>
            <a:endParaRPr lang="en-US" sz="1400" dirty="0" smtClean="0"/>
          </a:p>
          <a:p>
            <a:pPr marL="0" indent="0">
              <a:buNone/>
            </a:pPr>
            <a:r>
              <a:rPr lang="en-US" sz="1400" dirty="0" smtClean="0">
                <a:hlinkClick r:id="rId123" action="ppaction://hlinksldjump"/>
              </a:rPr>
              <a:t>121</a:t>
            </a:r>
            <a:endParaRPr lang="en-US" sz="1400" dirty="0" smtClean="0"/>
          </a:p>
          <a:p>
            <a:pPr marL="0" indent="0">
              <a:buNone/>
            </a:pPr>
            <a:r>
              <a:rPr lang="en-US" sz="1400" dirty="0" smtClean="0">
                <a:hlinkClick r:id="rId124" action="ppaction://hlinksldjump"/>
              </a:rPr>
              <a:t>122</a:t>
            </a:r>
            <a:endParaRPr lang="en-US" sz="1400" dirty="0" smtClean="0"/>
          </a:p>
          <a:p>
            <a:pPr marL="0" indent="0">
              <a:buNone/>
            </a:pPr>
            <a:r>
              <a:rPr lang="en-US" sz="1400" dirty="0" smtClean="0">
                <a:hlinkClick r:id="rId125" action="ppaction://hlinksldjump"/>
              </a:rPr>
              <a:t>123</a:t>
            </a:r>
            <a:endParaRPr lang="en-US" sz="1400" dirty="0" smtClean="0"/>
          </a:p>
          <a:p>
            <a:pPr marL="0" indent="0">
              <a:buNone/>
            </a:pPr>
            <a:r>
              <a:rPr lang="en-US" sz="1400" dirty="0" smtClean="0">
                <a:hlinkClick r:id="rId126" action="ppaction://hlinksldjump"/>
              </a:rPr>
              <a:t>124</a:t>
            </a:r>
            <a:endParaRPr lang="en-US" sz="1400" dirty="0" smtClean="0"/>
          </a:p>
          <a:p>
            <a:pPr marL="0" indent="0">
              <a:buNone/>
            </a:pPr>
            <a:r>
              <a:rPr lang="en-US" sz="1400" dirty="0" smtClean="0">
                <a:hlinkClick r:id="rId127" action="ppaction://hlinksldjump"/>
              </a:rPr>
              <a:t>125</a:t>
            </a:r>
            <a:endParaRPr lang="en-US" sz="1400" dirty="0" smtClean="0"/>
          </a:p>
          <a:p>
            <a:pPr marL="0" indent="0">
              <a:buNone/>
            </a:pPr>
            <a:r>
              <a:rPr lang="en-US" sz="1400" dirty="0" smtClean="0">
                <a:hlinkClick r:id="rId128" action="ppaction://hlinksldjump"/>
              </a:rPr>
              <a:t>126</a:t>
            </a:r>
            <a:endParaRPr lang="en-US" sz="1400" dirty="0" smtClean="0"/>
          </a:p>
          <a:p>
            <a:pPr marL="0" indent="0">
              <a:buNone/>
            </a:pPr>
            <a:r>
              <a:rPr lang="en-US" sz="1400" dirty="0" smtClean="0">
                <a:hlinkClick r:id="rId129" action="ppaction://hlinksldjump"/>
              </a:rPr>
              <a:t>127</a:t>
            </a:r>
            <a:endParaRPr lang="en-US" sz="1400" dirty="0" smtClean="0"/>
          </a:p>
          <a:p>
            <a:pPr marL="0" indent="0">
              <a:buNone/>
            </a:pPr>
            <a:r>
              <a:rPr lang="en-US" sz="1400" dirty="0" smtClean="0">
                <a:hlinkClick r:id="rId130" action="ppaction://hlinksldjump"/>
              </a:rPr>
              <a:t>128</a:t>
            </a:r>
            <a:endParaRPr lang="en-US" sz="1400" dirty="0" smtClean="0"/>
          </a:p>
          <a:p>
            <a:pPr marL="0" indent="0">
              <a:buNone/>
            </a:pPr>
            <a:r>
              <a:rPr lang="en-US" sz="1400" dirty="0" smtClean="0">
                <a:hlinkClick r:id="rId131" action="ppaction://hlinksldjump"/>
              </a:rPr>
              <a:t>129</a:t>
            </a:r>
            <a:endParaRPr lang="en-US" sz="1400" dirty="0" smtClean="0"/>
          </a:p>
          <a:p>
            <a:pPr marL="0" indent="0">
              <a:buNone/>
            </a:pPr>
            <a:r>
              <a:rPr lang="en-US" sz="1400" dirty="0" smtClean="0">
                <a:hlinkClick r:id="rId132" action="ppaction://hlinksldjump"/>
              </a:rPr>
              <a:t>130</a:t>
            </a:r>
            <a:endParaRPr lang="en-US" sz="1400" dirty="0" smtClean="0"/>
          </a:p>
          <a:p>
            <a:pPr marL="0" indent="0">
              <a:buNone/>
            </a:pPr>
            <a:r>
              <a:rPr lang="en-US" sz="1400" dirty="0" smtClean="0">
                <a:hlinkClick r:id="rId133" action="ppaction://hlinksldjump"/>
              </a:rPr>
              <a:t>131</a:t>
            </a:r>
            <a:endParaRPr lang="en-US" sz="1400" dirty="0" smtClean="0"/>
          </a:p>
          <a:p>
            <a:pPr marL="0" indent="0">
              <a:buNone/>
            </a:pPr>
            <a:r>
              <a:rPr lang="en-US" sz="1400" dirty="0" smtClean="0">
                <a:hlinkClick r:id="rId134" action="ppaction://hlinksldjump"/>
              </a:rPr>
              <a:t>132</a:t>
            </a:r>
            <a:endParaRPr lang="en-US" sz="1400" dirty="0" smtClean="0"/>
          </a:p>
          <a:p>
            <a:pPr marL="0" indent="0">
              <a:buNone/>
            </a:pPr>
            <a:r>
              <a:rPr lang="en-US" sz="1400" dirty="0" smtClean="0">
                <a:hlinkClick r:id="rId135" action="ppaction://hlinksldjump"/>
              </a:rPr>
              <a:t>133</a:t>
            </a:r>
            <a:endParaRPr lang="en-US" sz="1400" dirty="0" smtClean="0"/>
          </a:p>
          <a:p>
            <a:pPr marL="0" indent="0">
              <a:buNone/>
            </a:pPr>
            <a:r>
              <a:rPr lang="en-US" sz="1400" dirty="0" smtClean="0">
                <a:hlinkClick r:id="rId136" action="ppaction://hlinksldjump"/>
              </a:rPr>
              <a:t>134</a:t>
            </a:r>
            <a:endParaRPr lang="en-US" sz="1400" dirty="0" smtClean="0"/>
          </a:p>
          <a:p>
            <a:pPr marL="0" indent="0">
              <a:buNone/>
            </a:pPr>
            <a:r>
              <a:rPr lang="en-US" sz="1400" dirty="0" smtClean="0">
                <a:hlinkClick r:id="rId137" action="ppaction://hlinksldjump"/>
              </a:rPr>
              <a:t>135</a:t>
            </a:r>
            <a:endParaRPr lang="en-US" sz="1400" dirty="0" smtClean="0"/>
          </a:p>
          <a:p>
            <a:pPr marL="0" indent="0">
              <a:buNone/>
            </a:pPr>
            <a:r>
              <a:rPr lang="en-US" sz="1400" dirty="0" smtClean="0">
                <a:hlinkClick r:id="rId138" action="ppaction://hlinksldjump"/>
              </a:rPr>
              <a:t>136</a:t>
            </a:r>
            <a:endParaRPr lang="en-US" sz="1400" dirty="0" smtClean="0"/>
          </a:p>
          <a:p>
            <a:pPr marL="0" indent="0">
              <a:buNone/>
            </a:pPr>
            <a:r>
              <a:rPr lang="en-US" sz="1400" dirty="0" smtClean="0">
                <a:hlinkClick r:id="rId139" action="ppaction://hlinksldjump"/>
              </a:rPr>
              <a:t>137</a:t>
            </a:r>
            <a:endParaRPr lang="en-US" sz="1400" dirty="0" smtClean="0"/>
          </a:p>
          <a:p>
            <a:pPr marL="0" indent="0">
              <a:buNone/>
            </a:pPr>
            <a:r>
              <a:rPr lang="en-US" sz="1400" dirty="0" smtClean="0">
                <a:hlinkClick r:id="rId140" action="ppaction://hlinksldjump"/>
              </a:rPr>
              <a:t>138</a:t>
            </a:r>
            <a:endParaRPr lang="en-US" sz="1400" dirty="0" smtClean="0"/>
          </a:p>
          <a:p>
            <a:pPr marL="0" indent="0">
              <a:buNone/>
            </a:pPr>
            <a:r>
              <a:rPr lang="en-US" sz="1400" dirty="0" smtClean="0">
                <a:hlinkClick r:id="rId141" action="ppaction://hlinksldjump"/>
              </a:rPr>
              <a:t>139</a:t>
            </a:r>
            <a:endParaRPr lang="en-US" sz="1400" dirty="0" smtClean="0"/>
          </a:p>
          <a:p>
            <a:pPr marL="0" indent="0">
              <a:buNone/>
            </a:pPr>
            <a:r>
              <a:rPr lang="en-US" sz="1400" dirty="0" smtClean="0">
                <a:hlinkClick r:id="rId142" action="ppaction://hlinksldjump"/>
              </a:rPr>
              <a:t>140</a:t>
            </a:r>
            <a:endParaRPr lang="en-US" sz="1400" dirty="0" smtClean="0"/>
          </a:p>
          <a:p>
            <a:pPr marL="0" indent="0">
              <a:buNone/>
            </a:pPr>
            <a:r>
              <a:rPr lang="en-US" sz="1400" dirty="0" smtClean="0">
                <a:hlinkClick r:id="rId143" action="ppaction://hlinksldjump"/>
              </a:rPr>
              <a:t>141</a:t>
            </a:r>
            <a:endParaRPr lang="en-US" sz="1400" dirty="0" smtClean="0"/>
          </a:p>
          <a:p>
            <a:pPr marL="0" indent="0">
              <a:buNone/>
            </a:pPr>
            <a:r>
              <a:rPr lang="en-US" sz="1400" dirty="0" smtClean="0">
                <a:hlinkClick r:id="rId144" action="ppaction://hlinksldjump"/>
              </a:rPr>
              <a:t>142</a:t>
            </a:r>
            <a:endParaRPr lang="en-US" sz="1400" dirty="0" smtClean="0"/>
          </a:p>
          <a:p>
            <a:pPr marL="0" indent="0">
              <a:buNone/>
            </a:pPr>
            <a:r>
              <a:rPr lang="en-US" sz="1400" dirty="0" smtClean="0">
                <a:hlinkClick r:id="rId145" action="ppaction://hlinksldjump"/>
              </a:rPr>
              <a:t>143</a:t>
            </a:r>
            <a:endParaRPr lang="en-US" sz="1400" dirty="0" smtClean="0"/>
          </a:p>
          <a:p>
            <a:pPr marL="0" indent="0">
              <a:buNone/>
            </a:pPr>
            <a:r>
              <a:rPr lang="en-US" sz="1400" dirty="0" smtClean="0">
                <a:hlinkClick r:id="rId146" action="ppaction://hlinksldjump"/>
              </a:rPr>
              <a:t>144</a:t>
            </a:r>
            <a:endParaRPr lang="en-US" sz="1400" dirty="0" smtClean="0"/>
          </a:p>
          <a:p>
            <a:pPr marL="0" indent="0">
              <a:buNone/>
            </a:pPr>
            <a:r>
              <a:rPr lang="en-US" sz="1400" dirty="0" smtClean="0">
                <a:hlinkClick r:id="rId147" action="ppaction://hlinksldjump"/>
              </a:rPr>
              <a:t>145</a:t>
            </a:r>
            <a:endParaRPr lang="en-US" sz="1400" dirty="0" smtClean="0"/>
          </a:p>
          <a:p>
            <a:pPr marL="0" indent="0">
              <a:buNone/>
            </a:pPr>
            <a:r>
              <a:rPr lang="en-US" sz="1400" dirty="0" smtClean="0">
                <a:hlinkClick r:id="rId148" action="ppaction://hlinksldjump"/>
              </a:rPr>
              <a:t>146</a:t>
            </a:r>
            <a:endParaRPr lang="en-US" sz="1400" dirty="0" smtClean="0"/>
          </a:p>
          <a:p>
            <a:pPr marL="0" indent="0">
              <a:buNone/>
            </a:pPr>
            <a:r>
              <a:rPr lang="en-US" sz="1400" dirty="0" smtClean="0">
                <a:hlinkClick r:id="rId149" action="ppaction://hlinksldjump"/>
              </a:rPr>
              <a:t>147</a:t>
            </a:r>
            <a:endParaRPr lang="en-US" sz="1400" dirty="0" smtClean="0"/>
          </a:p>
          <a:p>
            <a:pPr marL="0" indent="0">
              <a:buNone/>
            </a:pPr>
            <a:r>
              <a:rPr lang="en-US" sz="1400" dirty="0" smtClean="0">
                <a:hlinkClick r:id="rId150" action="ppaction://hlinksldjump"/>
              </a:rPr>
              <a:t>148</a:t>
            </a:r>
            <a:endParaRPr lang="en-US" sz="1400" dirty="0" smtClean="0"/>
          </a:p>
          <a:p>
            <a:pPr marL="0" indent="0">
              <a:buNone/>
            </a:pPr>
            <a:r>
              <a:rPr lang="en-US" sz="1400" dirty="0" smtClean="0">
                <a:hlinkClick r:id="rId151" action="ppaction://hlinksldjump"/>
              </a:rPr>
              <a:t>149</a:t>
            </a:r>
            <a:endParaRPr lang="en-US" sz="1400" dirty="0" smtClean="0"/>
          </a:p>
          <a:p>
            <a:pPr marL="0" indent="0">
              <a:buNone/>
            </a:pPr>
            <a:r>
              <a:rPr lang="en-US" sz="1400" dirty="0" smtClean="0">
                <a:hlinkClick r:id="rId152" action="ppaction://hlinksldjump"/>
              </a:rPr>
              <a:t>150</a:t>
            </a:r>
            <a:endParaRPr lang="en-US" sz="1400" dirty="0" smtClean="0"/>
          </a:p>
          <a:p>
            <a:pPr marL="0" indent="0">
              <a:buNone/>
            </a:pPr>
            <a:r>
              <a:rPr lang="en-US" sz="1400" dirty="0" smtClean="0">
                <a:hlinkClick r:id="rId153" action="ppaction://hlinksldjump"/>
              </a:rPr>
              <a:t>151</a:t>
            </a:r>
            <a:endParaRPr lang="en-US" sz="1400" dirty="0" smtClean="0"/>
          </a:p>
          <a:p>
            <a:pPr marL="0" indent="0">
              <a:buNone/>
            </a:pPr>
            <a:r>
              <a:rPr lang="en-US" sz="1400" dirty="0" smtClean="0">
                <a:hlinkClick r:id="rId154" action="ppaction://hlinksldjump"/>
              </a:rPr>
              <a:t>152</a:t>
            </a:r>
            <a:endParaRPr lang="en-US" sz="1400" dirty="0" smtClean="0"/>
          </a:p>
          <a:p>
            <a:pPr marL="0" indent="0">
              <a:buNone/>
            </a:pPr>
            <a:r>
              <a:rPr lang="en-US" sz="1400" dirty="0" smtClean="0">
                <a:hlinkClick r:id="rId155" action="ppaction://hlinksldjump"/>
              </a:rPr>
              <a:t>153</a:t>
            </a:r>
            <a:endParaRPr lang="en-US" sz="1400" dirty="0" smtClean="0"/>
          </a:p>
          <a:p>
            <a:pPr marL="0" indent="0">
              <a:buNone/>
            </a:pPr>
            <a:r>
              <a:rPr lang="en-US" sz="1400" dirty="0" smtClean="0">
                <a:hlinkClick r:id="rId156" action="ppaction://hlinksldjump"/>
              </a:rPr>
              <a:t>154</a:t>
            </a:r>
            <a:endParaRPr lang="en-US" sz="1400" dirty="0" smtClean="0"/>
          </a:p>
          <a:p>
            <a:pPr marL="0" indent="0">
              <a:buNone/>
            </a:pPr>
            <a:r>
              <a:rPr lang="en-US" sz="1400" dirty="0" smtClean="0">
                <a:hlinkClick r:id="rId157" action="ppaction://hlinksldjump"/>
              </a:rPr>
              <a:t>155</a:t>
            </a:r>
            <a:endParaRPr lang="en-US" sz="1400" dirty="0" smtClean="0"/>
          </a:p>
          <a:p>
            <a:pPr marL="0" indent="0">
              <a:buNone/>
            </a:pPr>
            <a:r>
              <a:rPr lang="en-US" sz="1400" dirty="0" smtClean="0">
                <a:hlinkClick r:id="rId158" action="ppaction://hlinksldjump"/>
              </a:rPr>
              <a:t>156</a:t>
            </a:r>
            <a:endParaRPr lang="en-US" sz="1400" dirty="0" smtClean="0"/>
          </a:p>
          <a:p>
            <a:pPr marL="0" indent="0">
              <a:buNone/>
            </a:pPr>
            <a:r>
              <a:rPr lang="en-US" sz="1400" dirty="0" smtClean="0">
                <a:hlinkClick r:id="rId159" action="ppaction://hlinksldjump"/>
              </a:rPr>
              <a:t>157</a:t>
            </a:r>
            <a:endParaRPr lang="en-US" sz="1400" dirty="0" smtClean="0"/>
          </a:p>
          <a:p>
            <a:pPr marL="0" indent="0">
              <a:buNone/>
            </a:pPr>
            <a:r>
              <a:rPr lang="en-US" sz="1400" dirty="0" smtClean="0">
                <a:hlinkClick r:id="rId160" action="ppaction://hlinksldjump"/>
              </a:rPr>
              <a:t>158</a:t>
            </a:r>
            <a:endParaRPr lang="en-US" sz="1400" dirty="0" smtClean="0"/>
          </a:p>
          <a:p>
            <a:pPr marL="0" indent="0">
              <a:buNone/>
            </a:pPr>
            <a:r>
              <a:rPr lang="en-US" sz="1400" dirty="0" smtClean="0">
                <a:hlinkClick r:id="rId161" action="ppaction://hlinksldjump"/>
              </a:rPr>
              <a:t>159</a:t>
            </a:r>
            <a:endParaRPr lang="en-US" sz="1400" dirty="0" smtClean="0"/>
          </a:p>
          <a:p>
            <a:pPr marL="0" indent="0">
              <a:buNone/>
            </a:pPr>
            <a:r>
              <a:rPr lang="en-US" sz="1400" dirty="0" smtClean="0">
                <a:hlinkClick r:id="rId162" action="ppaction://hlinksldjump"/>
              </a:rPr>
              <a:t>160</a:t>
            </a:r>
            <a:endParaRPr lang="en-US" sz="1400" dirty="0" smtClean="0"/>
          </a:p>
          <a:p>
            <a:pPr marL="0" indent="0">
              <a:buNone/>
            </a:pPr>
            <a:r>
              <a:rPr lang="en-US" sz="1400" dirty="0" smtClean="0">
                <a:hlinkClick r:id="rId163" action="ppaction://hlinksldjump"/>
              </a:rPr>
              <a:t>161</a:t>
            </a:r>
            <a:endParaRPr lang="en-US" sz="1400" dirty="0" smtClean="0"/>
          </a:p>
          <a:p>
            <a:pPr marL="0" indent="0">
              <a:buNone/>
            </a:pPr>
            <a:r>
              <a:rPr lang="en-US" sz="1400" dirty="0" smtClean="0">
                <a:hlinkClick r:id="rId164" action="ppaction://hlinksldjump"/>
              </a:rPr>
              <a:t>162</a:t>
            </a:r>
            <a:endParaRPr lang="en-US" sz="1400" dirty="0" smtClean="0"/>
          </a:p>
          <a:p>
            <a:pPr marL="0" indent="0">
              <a:buNone/>
            </a:pPr>
            <a:r>
              <a:rPr lang="en-US" sz="1400" dirty="0" smtClean="0">
                <a:hlinkClick r:id="rId165" action="ppaction://hlinksldjump"/>
              </a:rPr>
              <a:t>163</a:t>
            </a:r>
            <a:endParaRPr lang="en-US" sz="1400" dirty="0" smtClean="0"/>
          </a:p>
          <a:p>
            <a:pPr marL="0" indent="0">
              <a:buNone/>
            </a:pPr>
            <a:r>
              <a:rPr lang="en-US" sz="1400" dirty="0" smtClean="0">
                <a:hlinkClick r:id="rId166" action="ppaction://hlinksldjump"/>
              </a:rPr>
              <a:t>164</a:t>
            </a:r>
            <a:endParaRPr lang="en-US" sz="1400" dirty="0" smtClean="0"/>
          </a:p>
          <a:p>
            <a:pPr marL="0" indent="0">
              <a:buNone/>
            </a:pPr>
            <a:r>
              <a:rPr lang="en-US" sz="1400" dirty="0" smtClean="0">
                <a:hlinkClick r:id="rId167" action="ppaction://hlinksldjump"/>
              </a:rPr>
              <a:t>165</a:t>
            </a:r>
            <a:endParaRPr lang="en-US" sz="1400" dirty="0" smtClean="0"/>
          </a:p>
          <a:p>
            <a:pPr marL="0" indent="0">
              <a:buNone/>
            </a:pPr>
            <a:r>
              <a:rPr lang="en-US" sz="1400" dirty="0" smtClean="0">
                <a:hlinkClick r:id="rId168" action="ppaction://hlinksldjump"/>
              </a:rPr>
              <a:t>166</a:t>
            </a:r>
            <a:endParaRPr lang="en-US" sz="1400" dirty="0" smtClean="0"/>
          </a:p>
          <a:p>
            <a:pPr marL="0" indent="0">
              <a:buNone/>
            </a:pPr>
            <a:r>
              <a:rPr lang="en-US" sz="1400" dirty="0" smtClean="0">
                <a:hlinkClick r:id="rId169" action="ppaction://hlinksldjump"/>
              </a:rPr>
              <a:t>167</a:t>
            </a:r>
            <a:endParaRPr lang="en-US" sz="1400" dirty="0" smtClean="0"/>
          </a:p>
          <a:p>
            <a:pPr marL="0" indent="0">
              <a:buNone/>
            </a:pPr>
            <a:r>
              <a:rPr lang="en-US" sz="1400" dirty="0" smtClean="0">
                <a:hlinkClick r:id="rId170" action="ppaction://hlinksldjump"/>
              </a:rPr>
              <a:t>168</a:t>
            </a:r>
            <a:endParaRPr lang="en-US" sz="1400" dirty="0" smtClean="0"/>
          </a:p>
          <a:p>
            <a:pPr marL="0" indent="0">
              <a:buNone/>
            </a:pPr>
            <a:r>
              <a:rPr lang="en-US" sz="1400" dirty="0" smtClean="0">
                <a:hlinkClick r:id="rId171" action="ppaction://hlinksldjump"/>
              </a:rPr>
              <a:t>169</a:t>
            </a:r>
            <a:endParaRPr lang="en-US" sz="1400" dirty="0" smtClean="0"/>
          </a:p>
          <a:p>
            <a:pPr marL="0" indent="0">
              <a:buNone/>
            </a:pPr>
            <a:r>
              <a:rPr lang="en-US" sz="1400" dirty="0" smtClean="0">
                <a:hlinkClick r:id="rId172" action="ppaction://hlinksldjump"/>
              </a:rPr>
              <a:t>170</a:t>
            </a:r>
            <a:endParaRPr lang="en-US" sz="1400" dirty="0" smtClean="0"/>
          </a:p>
          <a:p>
            <a:pPr marL="0" indent="0">
              <a:buNone/>
            </a:pPr>
            <a:r>
              <a:rPr lang="en-US" sz="1400" dirty="0" smtClean="0">
                <a:hlinkClick r:id="rId173" action="ppaction://hlinksldjump"/>
              </a:rPr>
              <a:t>171</a:t>
            </a:r>
            <a:endParaRPr lang="en-US" sz="1400" dirty="0" smtClean="0"/>
          </a:p>
          <a:p>
            <a:pPr marL="0" indent="0">
              <a:buNone/>
            </a:pPr>
            <a:r>
              <a:rPr lang="en-US" sz="1400" dirty="0" smtClean="0">
                <a:hlinkClick r:id="rId174" action="ppaction://hlinksldjump"/>
              </a:rPr>
              <a:t>172</a:t>
            </a:r>
            <a:endParaRPr lang="en-US" sz="1400" dirty="0" smtClean="0"/>
          </a:p>
          <a:p>
            <a:pPr marL="0" indent="0">
              <a:buNone/>
            </a:pPr>
            <a:r>
              <a:rPr lang="en-US" sz="1400" dirty="0" smtClean="0">
                <a:hlinkClick r:id="rId175" action="ppaction://hlinksldjump"/>
              </a:rPr>
              <a:t>173</a:t>
            </a:r>
            <a:endParaRPr lang="en-US" sz="1400" dirty="0" smtClean="0"/>
          </a:p>
          <a:p>
            <a:pPr marL="0" indent="0">
              <a:buNone/>
            </a:pPr>
            <a:r>
              <a:rPr lang="en-US" sz="1400" dirty="0" smtClean="0">
                <a:hlinkClick r:id="rId176" action="ppaction://hlinksldjump"/>
              </a:rPr>
              <a:t>174</a:t>
            </a:r>
            <a:endParaRPr lang="en-US" sz="1400" dirty="0" smtClean="0"/>
          </a:p>
          <a:p>
            <a:pPr marL="0" indent="0">
              <a:buNone/>
            </a:pPr>
            <a:r>
              <a:rPr lang="en-US" sz="1400" dirty="0" smtClean="0">
                <a:hlinkClick r:id="rId177" action="ppaction://hlinksldjump"/>
              </a:rPr>
              <a:t>175</a:t>
            </a:r>
            <a:endParaRPr lang="en-US" sz="1400" dirty="0" smtClean="0"/>
          </a:p>
          <a:p>
            <a:pPr marL="0" indent="0">
              <a:buNone/>
            </a:pPr>
            <a:r>
              <a:rPr lang="en-US" sz="1400" dirty="0" smtClean="0">
                <a:hlinkClick r:id="rId178" action="ppaction://hlinksldjump"/>
              </a:rPr>
              <a:t>176</a:t>
            </a:r>
            <a:endParaRPr lang="en-US" sz="1400" dirty="0" smtClean="0"/>
          </a:p>
          <a:p>
            <a:pPr marL="0" indent="0">
              <a:buNone/>
            </a:pPr>
            <a:r>
              <a:rPr lang="en-US" sz="1400" dirty="0" smtClean="0">
                <a:hlinkClick r:id="rId179" action="ppaction://hlinksldjump"/>
              </a:rPr>
              <a:t>177</a:t>
            </a:r>
            <a:endParaRPr lang="en-US" sz="1400" dirty="0" smtClean="0"/>
          </a:p>
          <a:p>
            <a:pPr marL="0" indent="0">
              <a:buNone/>
            </a:pPr>
            <a:r>
              <a:rPr lang="en-US" sz="1400" dirty="0" smtClean="0">
                <a:hlinkClick r:id="rId180" action="ppaction://hlinksldjump"/>
              </a:rPr>
              <a:t>178</a:t>
            </a:r>
            <a:endParaRPr lang="en-US" sz="1400" dirty="0" smtClean="0"/>
          </a:p>
          <a:p>
            <a:pPr marL="0" indent="0">
              <a:buNone/>
            </a:pPr>
            <a:r>
              <a:rPr lang="en-US" sz="1400" dirty="0" smtClean="0">
                <a:hlinkClick r:id="rId181" action="ppaction://hlinksldjump"/>
              </a:rPr>
              <a:t>179</a:t>
            </a:r>
            <a:endParaRPr lang="en-US" sz="1400" dirty="0" smtClean="0"/>
          </a:p>
          <a:p>
            <a:pPr marL="0" indent="0">
              <a:buNone/>
            </a:pPr>
            <a:r>
              <a:rPr lang="en-US" sz="1400" dirty="0" smtClean="0">
                <a:hlinkClick r:id="rId182" action="ppaction://hlinksldjump"/>
              </a:rPr>
              <a:t>180</a:t>
            </a:r>
            <a:endParaRPr lang="en-US" sz="1400" dirty="0" smtClean="0"/>
          </a:p>
          <a:p>
            <a:pPr marL="0" indent="0">
              <a:buNone/>
            </a:pPr>
            <a:r>
              <a:rPr lang="en-US" sz="1400" dirty="0" smtClean="0">
                <a:hlinkClick r:id="rId183" action="ppaction://hlinksldjump"/>
              </a:rPr>
              <a:t>181</a:t>
            </a:r>
            <a:endParaRPr lang="en-US" sz="1400" dirty="0" smtClean="0"/>
          </a:p>
          <a:p>
            <a:pPr marL="0" indent="0">
              <a:buNone/>
            </a:pPr>
            <a:r>
              <a:rPr lang="en-US" sz="1400" dirty="0" smtClean="0">
                <a:hlinkClick r:id="rId184" action="ppaction://hlinksldjump"/>
              </a:rPr>
              <a:t>182</a:t>
            </a:r>
            <a:endParaRPr lang="en-US" sz="1400" dirty="0" smtClean="0"/>
          </a:p>
          <a:p>
            <a:pPr marL="0" indent="0">
              <a:buNone/>
            </a:pPr>
            <a:r>
              <a:rPr lang="en-US" sz="1400" dirty="0" smtClean="0">
                <a:hlinkClick r:id="rId185" action="ppaction://hlinksldjump"/>
              </a:rPr>
              <a:t>183</a:t>
            </a:r>
            <a:endParaRPr lang="en-US" sz="1400" dirty="0" smtClean="0"/>
          </a:p>
          <a:p>
            <a:pPr marL="0" indent="0">
              <a:buNone/>
            </a:pPr>
            <a:r>
              <a:rPr lang="en-US" sz="1400" dirty="0" smtClean="0">
                <a:hlinkClick r:id="rId186" action="ppaction://hlinksldjump"/>
              </a:rPr>
              <a:t>184</a:t>
            </a:r>
            <a:endParaRPr lang="en-US" sz="1400" dirty="0" smtClean="0"/>
          </a:p>
          <a:p>
            <a:pPr marL="0" indent="0">
              <a:buNone/>
            </a:pPr>
            <a:r>
              <a:rPr lang="en-US" sz="1400" dirty="0" smtClean="0">
                <a:hlinkClick r:id="rId187" action="ppaction://hlinksldjump"/>
              </a:rPr>
              <a:t>185</a:t>
            </a:r>
            <a:endParaRPr lang="en-US" sz="1400" dirty="0" smtClean="0"/>
          </a:p>
          <a:p>
            <a:pPr marL="0" indent="0">
              <a:buNone/>
            </a:pPr>
            <a:r>
              <a:rPr lang="en-US" sz="1400" dirty="0" smtClean="0">
                <a:hlinkClick r:id="rId188" action="ppaction://hlinksldjump"/>
              </a:rPr>
              <a:t>186</a:t>
            </a:r>
            <a:endParaRPr lang="en-US" sz="1400" dirty="0" smtClean="0"/>
          </a:p>
          <a:p>
            <a:pPr marL="0" indent="0">
              <a:buNone/>
            </a:pPr>
            <a:r>
              <a:rPr lang="en-US" sz="1400" dirty="0" smtClean="0">
                <a:hlinkClick r:id="rId189" action="ppaction://hlinksldjump"/>
              </a:rPr>
              <a:t>187</a:t>
            </a:r>
            <a:endParaRPr lang="en-US" sz="1400" dirty="0" smtClean="0"/>
          </a:p>
          <a:p>
            <a:pPr marL="0" indent="0">
              <a:buNone/>
            </a:pPr>
            <a:r>
              <a:rPr lang="en-US" sz="1400" dirty="0" smtClean="0">
                <a:hlinkClick r:id="rId190" action="ppaction://hlinksldjump"/>
              </a:rPr>
              <a:t>188</a:t>
            </a:r>
            <a:endParaRPr lang="en-US" sz="1400" dirty="0" smtClean="0"/>
          </a:p>
          <a:p>
            <a:pPr marL="0" indent="0">
              <a:buNone/>
            </a:pPr>
            <a:r>
              <a:rPr lang="en-US" sz="1400" dirty="0" smtClean="0">
                <a:hlinkClick r:id="rId191" action="ppaction://hlinksldjump"/>
              </a:rPr>
              <a:t>189</a:t>
            </a:r>
            <a:endParaRPr lang="en-US" sz="1400" dirty="0" smtClean="0"/>
          </a:p>
          <a:p>
            <a:pPr marL="0" indent="0">
              <a:buNone/>
            </a:pPr>
            <a:r>
              <a:rPr lang="en-US" sz="1400" dirty="0" smtClean="0">
                <a:hlinkClick r:id="rId192" action="ppaction://hlinksldjump"/>
              </a:rPr>
              <a:t>190</a:t>
            </a:r>
            <a:endParaRPr lang="en-US" sz="1400" dirty="0" smtClean="0"/>
          </a:p>
          <a:p>
            <a:pPr marL="0" indent="0">
              <a:buNone/>
            </a:pPr>
            <a:r>
              <a:rPr lang="en-US" sz="1400" dirty="0" smtClean="0">
                <a:hlinkClick r:id="rId193" action="ppaction://hlinksldjump"/>
              </a:rPr>
              <a:t>191</a:t>
            </a:r>
            <a:endParaRPr lang="en-US" sz="1400" dirty="0" smtClean="0"/>
          </a:p>
          <a:p>
            <a:pPr marL="0" indent="0">
              <a:buNone/>
            </a:pPr>
            <a:r>
              <a:rPr lang="en-US" sz="1400" dirty="0" smtClean="0">
                <a:hlinkClick r:id="rId194" action="ppaction://hlinksldjump"/>
              </a:rPr>
              <a:t>192</a:t>
            </a:r>
            <a:endParaRPr lang="en-US" sz="1400" dirty="0" smtClean="0"/>
          </a:p>
          <a:p>
            <a:pPr marL="0" indent="0">
              <a:buNone/>
            </a:pPr>
            <a:r>
              <a:rPr lang="en-US" sz="1400" dirty="0" smtClean="0">
                <a:hlinkClick r:id="rId195" action="ppaction://hlinksldjump"/>
              </a:rPr>
              <a:t>193</a:t>
            </a:r>
            <a:endParaRPr lang="en-US" sz="1400" dirty="0" smtClean="0"/>
          </a:p>
          <a:p>
            <a:pPr marL="0" indent="0">
              <a:buNone/>
            </a:pPr>
            <a:r>
              <a:rPr lang="en-US" sz="1400" dirty="0" smtClean="0">
                <a:hlinkClick r:id="rId196" action="ppaction://hlinksldjump"/>
              </a:rPr>
              <a:t>194</a:t>
            </a:r>
            <a:endParaRPr lang="en-US" sz="1400" dirty="0" smtClean="0"/>
          </a:p>
          <a:p>
            <a:pPr marL="0" indent="0">
              <a:buNone/>
            </a:pPr>
            <a:r>
              <a:rPr lang="en-US" sz="1400" dirty="0" smtClean="0">
                <a:hlinkClick r:id="rId197" action="ppaction://hlinksldjump"/>
              </a:rPr>
              <a:t>195</a:t>
            </a:r>
            <a:endParaRPr lang="en-US" sz="1400" dirty="0" smtClean="0"/>
          </a:p>
          <a:p>
            <a:pPr marL="0" indent="0">
              <a:buNone/>
            </a:pPr>
            <a:r>
              <a:rPr lang="en-US" sz="1400" dirty="0" smtClean="0">
                <a:hlinkClick r:id="rId198" action="ppaction://hlinksldjump"/>
              </a:rPr>
              <a:t>196</a:t>
            </a:r>
            <a:endParaRPr lang="en-US" sz="1400" dirty="0" smtClean="0"/>
          </a:p>
          <a:p>
            <a:pPr marL="0" indent="0">
              <a:buNone/>
            </a:pPr>
            <a:r>
              <a:rPr lang="en-US" sz="1400" dirty="0" smtClean="0">
                <a:hlinkClick r:id="rId199" action="ppaction://hlinksldjump"/>
              </a:rPr>
              <a:t>197</a:t>
            </a:r>
            <a:endParaRPr lang="en-US" sz="1400" dirty="0" smtClean="0"/>
          </a:p>
          <a:p>
            <a:pPr marL="0" indent="0">
              <a:buNone/>
            </a:pPr>
            <a:r>
              <a:rPr lang="en-US" sz="1400" dirty="0" smtClean="0">
                <a:hlinkClick r:id="rId200" action="ppaction://hlinksldjump"/>
              </a:rPr>
              <a:t>198</a:t>
            </a:r>
            <a:endParaRPr lang="en-US" sz="1400" dirty="0" smtClean="0"/>
          </a:p>
          <a:p>
            <a:pPr marL="0" indent="0">
              <a:buNone/>
            </a:pPr>
            <a:r>
              <a:rPr lang="en-US" sz="1400" dirty="0" smtClean="0">
                <a:hlinkClick r:id="rId201" action="ppaction://hlinksldjump"/>
              </a:rPr>
              <a:t>199</a:t>
            </a:r>
            <a:endParaRPr lang="en-US" sz="1400" dirty="0" smtClean="0"/>
          </a:p>
          <a:p>
            <a:pPr marL="0" indent="0">
              <a:buNone/>
            </a:pPr>
            <a:r>
              <a:rPr lang="en-US" sz="1400" dirty="0" smtClean="0">
                <a:hlinkClick r:id="rId202" action="ppaction://hlinksldjump"/>
              </a:rPr>
              <a:t>200</a:t>
            </a:r>
            <a:endParaRPr lang="en-US" sz="1400" dirty="0" smtClean="0"/>
          </a:p>
          <a:p>
            <a:pPr marL="0" indent="0">
              <a:buNone/>
            </a:pPr>
            <a:r>
              <a:rPr lang="en-US" sz="1400" dirty="0" smtClean="0">
                <a:hlinkClick r:id="rId203" action="ppaction://hlinksldjump"/>
              </a:rPr>
              <a:t>201</a:t>
            </a:r>
            <a:endParaRPr lang="en-US" sz="1400" dirty="0" smtClean="0"/>
          </a:p>
        </p:txBody>
      </p:sp>
    </p:spTree>
    <p:extLst>
      <p:ext uri="{BB962C8B-B14F-4D97-AF65-F5344CB8AC3E}">
        <p14:creationId xmlns:p14="http://schemas.microsoft.com/office/powerpoint/2010/main" val="2110131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9</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This is a family of Erlenmeyer flasks </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4580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Nuclear charge (number of protons) and electron shielding</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21980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Which 7 elements are Diatomic (exists as a two atom molecule when pure in nature)?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14078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fontScale="92500"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Hydrogen- H</a:t>
            </a:r>
            <a:r>
              <a:rPr lang="en-US" sz="3200" baseline="-25000" smtClean="0">
                <a:latin typeface="Georgia" pitchFamily="18" charset="0"/>
              </a:rPr>
              <a:t>2</a:t>
            </a:r>
          </a:p>
          <a:p>
            <a:pPr marL="0" indent="0">
              <a:buFont typeface="Brush Script MT" pitchFamily="66" charset="0"/>
              <a:buNone/>
            </a:pPr>
            <a:r>
              <a:rPr lang="en-US" sz="3200" smtClean="0">
                <a:latin typeface="Georgia" pitchFamily="18" charset="0"/>
              </a:rPr>
              <a:t>Oxygen- O</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r>
              <a:rPr lang="en-US" sz="3200" smtClean="0">
                <a:latin typeface="Georgia" pitchFamily="18" charset="0"/>
              </a:rPr>
              <a:t>Nitrogen- N</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r>
              <a:rPr lang="en-US" sz="3200" smtClean="0">
                <a:latin typeface="Georgia" pitchFamily="18" charset="0"/>
              </a:rPr>
              <a:t>Fluorine- F</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r>
              <a:rPr lang="en-US" sz="3200" smtClean="0">
                <a:latin typeface="Georgia" pitchFamily="18" charset="0"/>
              </a:rPr>
              <a:t>Chlorine- Cl</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r>
              <a:rPr lang="en-US" sz="3200" smtClean="0">
                <a:latin typeface="Georgia" pitchFamily="18" charset="0"/>
              </a:rPr>
              <a:t>Bromine- Br</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r>
              <a:rPr lang="en-US" sz="3200" smtClean="0">
                <a:latin typeface="Georgia" pitchFamily="18" charset="0"/>
              </a:rPr>
              <a:t>Iodine- I</a:t>
            </a:r>
            <a:r>
              <a:rPr lang="en-US" sz="3200" baseline="-25000" smtClean="0">
                <a:latin typeface="Georgia" pitchFamily="18" charset="0"/>
              </a:rPr>
              <a:t>2</a:t>
            </a: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2667000"/>
            <a:ext cx="37973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57582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a Chemical Formula tell you?</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42190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600" dirty="0">
                <a:latin typeface="Georgia" pitchFamily="18" charset="0"/>
              </a:rPr>
              <a:t>It tells you which elements and how many of each of those atoms</a:t>
            </a:r>
          </a:p>
          <a:p>
            <a:pPr marL="0" indent="0">
              <a:buNone/>
            </a:pPr>
            <a:r>
              <a:rPr lang="en-US" sz="3600" dirty="0">
                <a:latin typeface="Georgia" pitchFamily="18" charset="0"/>
              </a:rPr>
              <a:t>2 Hydrogen, 1 Oxygen- H</a:t>
            </a:r>
            <a:r>
              <a:rPr lang="en-US" sz="3600" baseline="-25000" dirty="0">
                <a:latin typeface="Georgia" pitchFamily="18" charset="0"/>
              </a:rPr>
              <a:t>2</a:t>
            </a:r>
            <a:r>
              <a:rPr lang="en-US" sz="3600" dirty="0">
                <a:latin typeface="Georgia" pitchFamily="18" charset="0"/>
              </a:rPr>
              <a:t>O</a:t>
            </a:r>
          </a:p>
        </p:txBody>
      </p:sp>
    </p:spTree>
    <p:extLst>
      <p:ext uri="{BB962C8B-B14F-4D97-AF65-F5344CB8AC3E}">
        <p14:creationId xmlns:p14="http://schemas.microsoft.com/office/powerpoint/2010/main" val="269304983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 compound, what does the subscript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63150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subscript tells you how many atoms of that element there are</a:t>
            </a:r>
          </a:p>
          <a:p>
            <a:pPr marL="0" indent="0">
              <a:buNone/>
            </a:pPr>
            <a:endParaRPr lang="en-US" sz="3200" dirty="0">
              <a:latin typeface="Georgia" pitchFamily="18" charset="0"/>
            </a:endParaRPr>
          </a:p>
          <a:p>
            <a:pPr marL="0" indent="0">
              <a:buNone/>
            </a:pPr>
            <a:r>
              <a:rPr lang="en-US" sz="3200" dirty="0">
                <a:latin typeface="Georgia" pitchFamily="18" charset="0"/>
              </a:rPr>
              <a:t>Ex: C</a:t>
            </a:r>
            <a:r>
              <a:rPr lang="en-US" sz="3200" baseline="-25000" dirty="0">
                <a:latin typeface="Georgia" pitchFamily="18" charset="0"/>
              </a:rPr>
              <a:t>6</a:t>
            </a:r>
            <a:r>
              <a:rPr lang="en-US" sz="3200" dirty="0">
                <a:latin typeface="Georgia" pitchFamily="18" charset="0"/>
              </a:rPr>
              <a:t>H</a:t>
            </a:r>
            <a:r>
              <a:rPr lang="en-US" sz="3200" baseline="-25000" dirty="0">
                <a:latin typeface="Georgia" pitchFamily="18" charset="0"/>
              </a:rPr>
              <a:t>12</a:t>
            </a:r>
            <a:r>
              <a:rPr lang="en-US" sz="3200" dirty="0">
                <a:latin typeface="Georgia" pitchFamily="18" charset="0"/>
              </a:rPr>
              <a:t>O</a:t>
            </a:r>
            <a:r>
              <a:rPr lang="en-US" sz="3200" baseline="-25000" dirty="0">
                <a:latin typeface="Georgia" pitchFamily="18" charset="0"/>
              </a:rPr>
              <a:t>6</a:t>
            </a:r>
          </a:p>
          <a:p>
            <a:pPr marL="0" indent="0">
              <a:buNone/>
            </a:pPr>
            <a:r>
              <a:rPr lang="en-US" sz="2800" dirty="0">
                <a:latin typeface="Georgia" pitchFamily="18" charset="0"/>
              </a:rPr>
              <a:t>6 Carbon, 12 Hydrogen, 6 Oxygen</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72438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 compound, what does the subscript OUTSIDE of a parentheses mean?</a:t>
            </a:r>
          </a:p>
          <a:p>
            <a:pPr marL="0" indent="0">
              <a:buNone/>
            </a:pPr>
            <a:r>
              <a:rPr lang="en-US" sz="3200" dirty="0">
                <a:latin typeface="Georgia" pitchFamily="18" charset="0"/>
              </a:rPr>
              <a:t>i.e. </a:t>
            </a:r>
            <a:r>
              <a:rPr lang="en-US" sz="4000" dirty="0">
                <a:latin typeface="Georgia" pitchFamily="18" charset="0"/>
              </a:rPr>
              <a:t>Ca(OH)</a:t>
            </a:r>
            <a:r>
              <a:rPr lang="en-US" sz="4000" baseline="-25000" dirty="0">
                <a:solidFill>
                  <a:srgbClr val="FF0000"/>
                </a:solidFill>
                <a:latin typeface="Georgia" pitchFamily="18" charset="0"/>
              </a:rPr>
              <a:t>2</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8944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subscript outside applies to all of the atoms inside of the parentheses!</a:t>
            </a:r>
          </a:p>
          <a:p>
            <a:pPr marL="0" indent="0">
              <a:buNone/>
            </a:pPr>
            <a:endParaRPr lang="en-US" sz="3200" dirty="0">
              <a:latin typeface="Georgia" pitchFamily="18" charset="0"/>
            </a:endParaRPr>
          </a:p>
          <a:p>
            <a:pPr marL="0" indent="0">
              <a:buNone/>
            </a:pPr>
            <a:r>
              <a:rPr lang="en-US" sz="3200" dirty="0">
                <a:latin typeface="Georgia" pitchFamily="18" charset="0"/>
              </a:rPr>
              <a:t>i.e. Ca(OH)</a:t>
            </a:r>
            <a:r>
              <a:rPr lang="en-US" sz="3200" baseline="-25000" dirty="0">
                <a:solidFill>
                  <a:srgbClr val="FF0000"/>
                </a:solidFill>
                <a:latin typeface="Georgia" pitchFamily="18" charset="0"/>
              </a:rPr>
              <a:t>2</a:t>
            </a:r>
          </a:p>
          <a:p>
            <a:pPr marL="0" indent="0">
              <a:buNone/>
            </a:pPr>
            <a:r>
              <a:rPr lang="en-US" sz="3200" baseline="-25000" dirty="0">
                <a:latin typeface="Georgia" pitchFamily="18" charset="0"/>
              </a:rPr>
              <a:t>1 Calcium </a:t>
            </a:r>
            <a:r>
              <a:rPr lang="en-US" sz="3200" baseline="-25000" dirty="0">
                <a:solidFill>
                  <a:srgbClr val="FF0000"/>
                </a:solidFill>
                <a:latin typeface="Georgia" pitchFamily="18" charset="0"/>
              </a:rPr>
              <a:t>2</a:t>
            </a:r>
            <a:r>
              <a:rPr lang="en-US" sz="3200" baseline="-25000" dirty="0">
                <a:latin typeface="Georgia" pitchFamily="18" charset="0"/>
              </a:rPr>
              <a:t> Oxygen </a:t>
            </a:r>
            <a:r>
              <a:rPr lang="en-US" sz="3200" baseline="-25000" dirty="0">
                <a:solidFill>
                  <a:srgbClr val="FF0000"/>
                </a:solidFill>
                <a:latin typeface="Georgia" pitchFamily="18" charset="0"/>
              </a:rPr>
              <a:t>2</a:t>
            </a:r>
            <a:r>
              <a:rPr lang="en-US" sz="3200" baseline="-25000" dirty="0">
                <a:latin typeface="Georgia" pitchFamily="18" charset="0"/>
              </a:rPr>
              <a:t> Hydrogen</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72632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 compound, what does the coefficient (number in front)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667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a graduated cylinder look like and what is it used for?</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8050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coefficient tells you how many of that compound you have:</a:t>
            </a:r>
          </a:p>
          <a:p>
            <a:pPr marL="0" indent="0">
              <a:buNone/>
            </a:pPr>
            <a:r>
              <a:rPr lang="en-US" sz="3200" dirty="0">
                <a:solidFill>
                  <a:srgbClr val="FF0000"/>
                </a:solidFill>
                <a:latin typeface="Georgia" pitchFamily="18" charset="0"/>
              </a:rPr>
              <a:t>2</a:t>
            </a:r>
            <a:r>
              <a:rPr lang="en-US" sz="3200" dirty="0">
                <a:latin typeface="Georgia" pitchFamily="18" charset="0"/>
              </a:rPr>
              <a:t> O</a:t>
            </a:r>
            <a:r>
              <a:rPr lang="en-US" sz="3200" baseline="-25000" dirty="0">
                <a:latin typeface="Georgia" pitchFamily="18" charset="0"/>
              </a:rPr>
              <a:t>2</a:t>
            </a:r>
            <a:r>
              <a:rPr lang="en-US" sz="3200" dirty="0">
                <a:latin typeface="Georgia" pitchFamily="18" charset="0"/>
                <a:sym typeface="Wingdings" pitchFamily="2" charset="2"/>
              </a:rPr>
              <a:t> 2 Oxygen molecules</a:t>
            </a:r>
          </a:p>
          <a:p>
            <a:pPr marL="0" indent="0">
              <a:buNone/>
            </a:pPr>
            <a:endParaRPr lang="en-US" sz="3200" dirty="0">
              <a:latin typeface="Georgia" pitchFamily="18" charset="0"/>
            </a:endParaRPr>
          </a:p>
          <a:p>
            <a:pPr marL="0" indent="0">
              <a:buNone/>
            </a:pPr>
            <a:r>
              <a:rPr lang="en-US" sz="3200" dirty="0">
                <a:solidFill>
                  <a:srgbClr val="FF0000"/>
                </a:solidFill>
                <a:latin typeface="Georgia" pitchFamily="18" charset="0"/>
              </a:rPr>
              <a:t>5</a:t>
            </a:r>
            <a:r>
              <a:rPr lang="en-US" sz="3200" dirty="0">
                <a:latin typeface="Georgia" pitchFamily="18" charset="0"/>
              </a:rPr>
              <a:t> C</a:t>
            </a:r>
            <a:r>
              <a:rPr lang="en-US" sz="3200" baseline="-25000" dirty="0">
                <a:latin typeface="Georgia" pitchFamily="18" charset="0"/>
              </a:rPr>
              <a:t>6</a:t>
            </a:r>
            <a:r>
              <a:rPr lang="en-US" sz="3200" dirty="0">
                <a:latin typeface="Georgia" pitchFamily="18" charset="0"/>
              </a:rPr>
              <a:t>H</a:t>
            </a:r>
            <a:r>
              <a:rPr lang="en-US" sz="3200" baseline="-25000" dirty="0">
                <a:latin typeface="Georgia" pitchFamily="18" charset="0"/>
              </a:rPr>
              <a:t>12</a:t>
            </a:r>
            <a:r>
              <a:rPr lang="en-US" sz="3200" dirty="0">
                <a:latin typeface="Georgia" pitchFamily="18" charset="0"/>
              </a:rPr>
              <a:t>O</a:t>
            </a:r>
            <a:r>
              <a:rPr lang="en-US" sz="3200" baseline="-25000" dirty="0">
                <a:latin typeface="Georgia" pitchFamily="18" charset="0"/>
              </a:rPr>
              <a:t>6</a:t>
            </a:r>
            <a:r>
              <a:rPr lang="en-US" sz="3200" dirty="0">
                <a:latin typeface="Georgia" pitchFamily="18" charset="0"/>
                <a:sym typeface="Wingdings" pitchFamily="2" charset="2"/>
              </a:rPr>
              <a:t> </a:t>
            </a:r>
            <a:r>
              <a:rPr lang="en-US" sz="2800" dirty="0">
                <a:latin typeface="Georgia" pitchFamily="18" charset="0"/>
                <a:sym typeface="Wingdings" pitchFamily="2" charset="2"/>
              </a:rPr>
              <a:t>5 Glucose Molecules</a:t>
            </a:r>
            <a:endParaRPr lang="en-US" sz="28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92471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quantity of a mole?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0995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 mole is 6.022 X 10</a:t>
            </a:r>
            <a:r>
              <a:rPr lang="en-US" sz="3200" baseline="30000" dirty="0">
                <a:latin typeface="Georgia" pitchFamily="18" charset="0"/>
              </a:rPr>
              <a:t>23</a:t>
            </a:r>
            <a:r>
              <a:rPr lang="en-US" sz="3200" dirty="0">
                <a:latin typeface="Georgia" pitchFamily="18" charset="0"/>
              </a:rPr>
              <a:t> particles of any substance</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41614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mass of one mole of an atom or compound?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240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mass can be measured by using the listed atomic mass </a:t>
            </a:r>
            <a:r>
              <a:rPr lang="en-US" sz="3200" dirty="0" smtClean="0">
                <a:latin typeface="Georgia" pitchFamily="18" charset="0"/>
              </a:rPr>
              <a:t>from the P.T. in </a:t>
            </a:r>
            <a:r>
              <a:rPr lang="en-US" sz="3200" b="1" dirty="0">
                <a:latin typeface="Georgia" pitchFamily="18" charset="0"/>
              </a:rPr>
              <a:t>grams</a:t>
            </a:r>
          </a:p>
          <a:p>
            <a:pPr marL="0" indent="0">
              <a:buNone/>
            </a:pPr>
            <a:r>
              <a:rPr lang="en-US" sz="3200" dirty="0">
                <a:latin typeface="Georgia" pitchFamily="18" charset="0"/>
              </a:rPr>
              <a:t>Lithium’s mass is </a:t>
            </a:r>
            <a:r>
              <a:rPr lang="en-US" sz="3200" dirty="0">
                <a:solidFill>
                  <a:srgbClr val="FF0000"/>
                </a:solidFill>
                <a:latin typeface="Georgia" pitchFamily="18" charset="0"/>
              </a:rPr>
              <a:t>6.941</a:t>
            </a:r>
            <a:r>
              <a:rPr lang="en-US" sz="3200" dirty="0">
                <a:latin typeface="Georgia" pitchFamily="18" charset="0"/>
              </a:rPr>
              <a:t> </a:t>
            </a:r>
            <a:r>
              <a:rPr lang="en-US" sz="3200" dirty="0" err="1">
                <a:solidFill>
                  <a:srgbClr val="FF0000"/>
                </a:solidFill>
                <a:latin typeface="Georgia" pitchFamily="18" charset="0"/>
              </a:rPr>
              <a:t>amu</a:t>
            </a:r>
            <a:r>
              <a:rPr lang="en-US" sz="3200" dirty="0">
                <a:latin typeface="Georgia" pitchFamily="18" charset="0"/>
              </a:rPr>
              <a:t> so the mass of </a:t>
            </a:r>
          </a:p>
          <a:p>
            <a:pPr marL="0" indent="0">
              <a:buNone/>
            </a:pPr>
            <a:r>
              <a:rPr lang="en-US" sz="3200" dirty="0">
                <a:latin typeface="Georgia" pitchFamily="18" charset="0"/>
              </a:rPr>
              <a:t>1 mole of Li is </a:t>
            </a:r>
            <a:r>
              <a:rPr lang="en-US" sz="3200" dirty="0">
                <a:solidFill>
                  <a:srgbClr val="FF0000"/>
                </a:solidFill>
                <a:latin typeface="Georgia" pitchFamily="18" charset="0"/>
              </a:rPr>
              <a:t>6.941 grams</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06274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How do you calculate the total mass </a:t>
            </a:r>
            <a:r>
              <a:rPr lang="en-US" sz="3200" dirty="0" smtClean="0">
                <a:latin typeface="Georgia" pitchFamily="18" charset="0"/>
              </a:rPr>
              <a:t>(formula mass) of </a:t>
            </a:r>
            <a:r>
              <a:rPr lang="en-US" sz="3200" dirty="0">
                <a:latin typeface="Georgia" pitchFamily="18" charset="0"/>
              </a:rPr>
              <a:t>a compound such as </a:t>
            </a:r>
            <a:r>
              <a:rPr lang="en-US" sz="3200" dirty="0" err="1">
                <a:latin typeface="Georgia" pitchFamily="18" charset="0"/>
              </a:rPr>
              <a:t>NaCl</a:t>
            </a:r>
            <a:r>
              <a:rPr lang="en-US" sz="3200" dirty="0">
                <a:latin typeface="Georgia" pitchFamily="18" charset="0"/>
              </a:rPr>
              <a: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9400" y="4648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90770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Add </a:t>
            </a:r>
            <a:r>
              <a:rPr lang="en-US" sz="3200" dirty="0">
                <a:latin typeface="Georgia" pitchFamily="18" charset="0"/>
              </a:rPr>
              <a:t>the atomic masses of ALL atoms in the compound!</a:t>
            </a:r>
          </a:p>
          <a:p>
            <a:pPr marL="0" indent="0">
              <a:buNone/>
            </a:pPr>
            <a:r>
              <a:rPr lang="en-US" sz="3200" dirty="0" err="1">
                <a:solidFill>
                  <a:srgbClr val="FF0000"/>
                </a:solidFill>
                <a:latin typeface="Georgia" pitchFamily="18" charset="0"/>
              </a:rPr>
              <a:t>NaCl</a:t>
            </a:r>
            <a:r>
              <a:rPr lang="en-US" sz="3200" dirty="0">
                <a:solidFill>
                  <a:srgbClr val="FF0000"/>
                </a:solidFill>
                <a:latin typeface="Georgia" pitchFamily="18" charset="0"/>
              </a:rPr>
              <a:t> is </a:t>
            </a:r>
          </a:p>
          <a:p>
            <a:pPr marL="0" indent="0">
              <a:buNone/>
            </a:pPr>
            <a:r>
              <a:rPr lang="en-US" sz="3200" dirty="0">
                <a:solidFill>
                  <a:srgbClr val="FF0000"/>
                </a:solidFill>
                <a:latin typeface="Georgia" pitchFamily="18" charset="0"/>
              </a:rPr>
              <a:t>Na (23amu) + Cl (35amu) = </a:t>
            </a:r>
          </a:p>
          <a:p>
            <a:pPr marL="0" indent="0">
              <a:buNone/>
            </a:pPr>
            <a:r>
              <a:rPr lang="en-US" sz="4000" b="1" dirty="0">
                <a:solidFill>
                  <a:srgbClr val="FF0000"/>
                </a:solidFill>
                <a:latin typeface="Georgia" pitchFamily="18" charset="0"/>
              </a:rPr>
              <a:t>58 </a:t>
            </a:r>
            <a:r>
              <a:rPr lang="en-US" sz="4000" b="1" dirty="0" err="1">
                <a:solidFill>
                  <a:srgbClr val="FF0000"/>
                </a:solidFill>
                <a:latin typeface="Georgia" pitchFamily="18" charset="0"/>
              </a:rPr>
              <a:t>amu</a:t>
            </a:r>
            <a:r>
              <a:rPr lang="en-US" sz="4000" b="1" dirty="0">
                <a:solidFill>
                  <a:srgbClr val="FF0000"/>
                </a:solidFill>
                <a:latin typeface="Georgia" pitchFamily="18" charset="0"/>
              </a:rPr>
              <a:t> total!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63343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the “Octet Rule”?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78079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The “Octet Rule” states that atoms try to fill their valence shells to reach 8 electrons (this drives the need to bond!)</a:t>
            </a:r>
            <a:endParaRPr lang="en-US" sz="4000" b="1" dirty="0">
              <a:solidFill>
                <a:srgbClr val="FF0000"/>
              </a:solidFill>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9215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How can you predict the reactivity of an atom?</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a:xfrm>
            <a:off x="1463040" y="1828800"/>
            <a:ext cx="6196405" cy="3894269"/>
          </a:xfrm>
        </p:spPr>
        <p:txBody>
          <a:bodyPr>
            <a:normAutofit/>
          </a:bodyPr>
          <a:lstStyle/>
          <a:p>
            <a:pPr marL="0" indent="0">
              <a:buNone/>
            </a:pPr>
            <a:r>
              <a:rPr lang="en-US" sz="3200" dirty="0" smtClean="0">
                <a:latin typeface="Georgia" pitchFamily="18" charset="0"/>
              </a:rPr>
              <a:t>This is a family of graduated cylinders, they  are used for measuring volumes of liquids </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4876800" cy="21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6987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An atom’s reactivity is related to how far (or close) it’s valence shell is from an octet (8 electrons</a:t>
            </a:r>
            <a:r>
              <a:rPr lang="en-US" sz="3200" dirty="0" smtClean="0">
                <a:latin typeface="Georgia" pitchFamily="18" charset="0"/>
              </a:rPr>
              <a:t>!) and how far those </a:t>
            </a:r>
            <a:r>
              <a:rPr lang="en-US" sz="3200" dirty="0" err="1" smtClean="0">
                <a:latin typeface="Georgia" pitchFamily="18" charset="0"/>
              </a:rPr>
              <a:t>elctrons</a:t>
            </a:r>
            <a:r>
              <a:rPr lang="en-US" sz="3200" dirty="0" smtClean="0">
                <a:latin typeface="Georgia" pitchFamily="18" charset="0"/>
              </a:rPr>
              <a:t> are from the nucleus</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6848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type of bonds do metals and nonmetals form with each other?</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65563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#110</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r>
              <a:rPr lang="en-US" sz="3200" dirty="0" smtClean="0">
                <a:latin typeface="Georgia" panose="02040502050405020303" pitchFamily="18" charset="0"/>
              </a:rPr>
              <a:t>Ionic bonds</a:t>
            </a:r>
            <a:endParaRPr lang="en-US" sz="3200" dirty="0">
              <a:latin typeface="Georgia" panose="02040502050405020303" pitchFamily="18" charset="0"/>
            </a:endParaRPr>
          </a:p>
        </p:txBody>
      </p:sp>
    </p:spTree>
    <p:extLst>
      <p:ext uri="{BB962C8B-B14F-4D97-AF65-F5344CB8AC3E}">
        <p14:creationId xmlns:p14="http://schemas.microsoft.com/office/powerpoint/2010/main" val="4429293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type of bonds will nonmetals form with other nonmetals?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150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Covalent bonds</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9005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a:t>
            </a:r>
            <a:r>
              <a:rPr lang="en-US" sz="3200" dirty="0">
                <a:latin typeface="Georgia" pitchFamily="18" charset="0"/>
              </a:rPr>
              <a:t>do ionic bonds form?</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073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a:t>
            </a:r>
            <a:endParaRPr lang="en-US" dirty="0"/>
          </a:p>
        </p:txBody>
      </p:sp>
      <p:sp>
        <p:nvSpPr>
          <p:cNvPr id="3" name="Content Placeholder 2"/>
          <p:cNvSpPr>
            <a:spLocks noGrp="1"/>
          </p:cNvSpPr>
          <p:nvPr>
            <p:ph idx="1"/>
          </p:nvPr>
        </p:nvSpPr>
        <p:spPr>
          <a:xfrm>
            <a:off x="1447800" y="2082992"/>
            <a:ext cx="6196405" cy="3603812"/>
          </a:xfrm>
        </p:spPr>
        <p:txBody>
          <a:bodyPr>
            <a:normAutofit/>
          </a:bodyPr>
          <a:lstStyle/>
          <a:p>
            <a:pPr marL="0" indent="0">
              <a:buNone/>
            </a:pPr>
            <a:r>
              <a:rPr lang="en-US" sz="3200" dirty="0" smtClean="0">
                <a:latin typeface="Georgia" pitchFamily="18" charset="0"/>
              </a:rPr>
              <a:t>When opposite charged ions attract to each other after one elements takes the valence electrons of another element to form two oppositely charged ions. </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9016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do covalent bonds form?</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elements share their valence electrons to reach an octet. </a:t>
            </a:r>
            <a:endParaRPr lang="en-US" sz="3200" dirty="0">
              <a:latin typeface="Georgia" pitchFamily="18" charset="0"/>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05739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are metallic bonds formed?</a:t>
            </a:r>
            <a:endParaRPr lang="en-US" sz="3200" dirty="0">
              <a:latin typeface="Georgia" pitchFamily="18" charset="0"/>
            </a:endParaRP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7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a test tube look like?</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33300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a:t>
            </a:r>
            <a:endParaRPr lang="en-US" dirty="0"/>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r>
              <a:rPr lang="en-US" sz="3200" dirty="0" smtClean="0">
                <a:latin typeface="Georgia" panose="02040502050405020303" pitchFamily="18" charset="0"/>
              </a:rPr>
              <a:t>Metallic bonds form as the result of delocalized electrons that free flow around metallic cations</a:t>
            </a:r>
            <a:endParaRPr lang="en-US" sz="3200" dirty="0">
              <a:latin typeface="Georgia" panose="02040502050405020303" pitchFamily="18" charset="0"/>
            </a:endParaRPr>
          </a:p>
        </p:txBody>
      </p:sp>
    </p:spTree>
    <p:extLst>
      <p:ext uri="{BB962C8B-B14F-4D97-AF65-F5344CB8AC3E}">
        <p14:creationId xmlns:p14="http://schemas.microsoft.com/office/powerpoint/2010/main" val="286764123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2 characteristics of metallic compounds and what allows them to have that?</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90586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endParaRPr lang="en-US" dirty="0"/>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fontScale="92500"/>
          </a:bodyPr>
          <a:lstStyle/>
          <a:p>
            <a:pPr marL="0" indent="0">
              <a:buNone/>
            </a:pPr>
            <a:r>
              <a:rPr lang="en-US" sz="3200" dirty="0">
                <a:latin typeface="Georgia" pitchFamily="18" charset="0"/>
              </a:rPr>
              <a:t>Strong</a:t>
            </a:r>
          </a:p>
          <a:p>
            <a:pPr marL="0" indent="0">
              <a:buNone/>
            </a:pPr>
            <a:r>
              <a:rPr lang="en-US" sz="3200" dirty="0">
                <a:latin typeface="Georgia" pitchFamily="18" charset="0"/>
              </a:rPr>
              <a:t>Malleable</a:t>
            </a:r>
          </a:p>
          <a:p>
            <a:pPr marL="0" indent="0">
              <a:buNone/>
            </a:pPr>
            <a:r>
              <a:rPr lang="en-US" sz="3200" dirty="0">
                <a:latin typeface="Georgia" pitchFamily="18" charset="0"/>
              </a:rPr>
              <a:t>Ductile</a:t>
            </a:r>
          </a:p>
          <a:p>
            <a:pPr marL="0" indent="0">
              <a:buNone/>
            </a:pPr>
            <a:r>
              <a:rPr lang="en-US" sz="3200" dirty="0">
                <a:latin typeface="Georgia" pitchFamily="18" charset="0"/>
              </a:rPr>
              <a:t>Conducts Electricity</a:t>
            </a:r>
          </a:p>
          <a:p>
            <a:pPr marL="0" indent="0">
              <a:buNone/>
            </a:pPr>
            <a:r>
              <a:rPr lang="en-US" sz="3200" dirty="0">
                <a:latin typeface="Georgia" pitchFamily="18" charset="0"/>
              </a:rPr>
              <a:t>Conducts Heat</a:t>
            </a:r>
          </a:p>
          <a:p>
            <a:pPr marL="0" indent="0">
              <a:buNone/>
            </a:pPr>
            <a:r>
              <a:rPr lang="en-US" sz="3200" u="sng" dirty="0">
                <a:latin typeface="Georgia" pitchFamily="18" charset="0"/>
              </a:rPr>
              <a:t>All caused by free flowing electrons</a:t>
            </a:r>
          </a:p>
          <a:p>
            <a:endParaRPr lang="en-US" dirty="0"/>
          </a:p>
        </p:txBody>
      </p:sp>
    </p:spTree>
    <p:extLst>
      <p:ext uri="{BB962C8B-B14F-4D97-AF65-F5344CB8AC3E}">
        <p14:creationId xmlns:p14="http://schemas.microsoft.com/office/powerpoint/2010/main" val="246591765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an 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2900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a:t>
            </a:r>
            <a:endParaRPr lang="en-US" dirty="0"/>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sz="3200" dirty="0">
                <a:latin typeface="Georgia" pitchFamily="18" charset="0"/>
              </a:rPr>
              <a:t>An ion is an atom with a charge because it has lost (+ion) or gained (-ion) electrons</a:t>
            </a:r>
          </a:p>
          <a:p>
            <a:endParaRPr lang="en-US" dirty="0"/>
          </a:p>
        </p:txBody>
      </p:sp>
    </p:spTree>
    <p:extLst>
      <p:ext uri="{BB962C8B-B14F-4D97-AF65-F5344CB8AC3E}">
        <p14:creationId xmlns:p14="http://schemas.microsoft.com/office/powerpoint/2010/main" val="3137880313"/>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ions do metals usually form?</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1729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a:t>
            </a:r>
            <a:endParaRPr lang="en-US" dirty="0"/>
          </a:p>
        </p:txBody>
      </p:sp>
      <p:sp>
        <p:nvSpPr>
          <p:cNvPr id="3" name="Content Placeholder 2"/>
          <p:cNvSpPr>
            <a:spLocks noGrp="1"/>
          </p:cNvSpPr>
          <p:nvPr>
            <p:ph idx="1"/>
          </p:nvPr>
        </p:nvSpPr>
        <p:spPr/>
        <p:txBody>
          <a:bodyPr>
            <a:normAutofit/>
          </a:bodyPr>
          <a:lstStyle/>
          <a:p>
            <a:pPr marL="0" indent="0">
              <a:buNone/>
            </a:pPr>
            <a:endParaRPr lang="en-US" sz="3200" baseline="-25000" dirty="0" smtClean="0">
              <a:latin typeface="Georgia" pitchFamily="18" charset="0"/>
            </a:endParaRPr>
          </a:p>
          <a:p>
            <a:pPr marL="0" indent="0">
              <a:buNone/>
            </a:pPr>
            <a:r>
              <a:rPr lang="en-US" sz="3200" dirty="0" smtClean="0">
                <a:latin typeface="Georgia" pitchFamily="18" charset="0"/>
              </a:rPr>
              <a:t>Metals form cations which are </a:t>
            </a:r>
            <a:r>
              <a:rPr lang="en-US" sz="3200" dirty="0">
                <a:latin typeface="Georgia" pitchFamily="18" charset="0"/>
              </a:rPr>
              <a:t>positively charged  </a:t>
            </a:r>
            <a:r>
              <a:rPr lang="en-US" sz="3200" dirty="0" smtClean="0">
                <a:latin typeface="Georgia" pitchFamily="18" charset="0"/>
              </a:rPr>
              <a:t>ions </a:t>
            </a:r>
            <a:r>
              <a:rPr lang="en-US" sz="3200" dirty="0">
                <a:latin typeface="Georgia" pitchFamily="18" charset="0"/>
              </a:rPr>
              <a:t>because it LOST electrons. The number of electrons lost determines the number (Ca</a:t>
            </a:r>
            <a:r>
              <a:rPr lang="en-US" sz="3200" baseline="30000" dirty="0">
                <a:solidFill>
                  <a:srgbClr val="FF0000"/>
                </a:solidFill>
                <a:latin typeface="Georgia" pitchFamily="18" charset="0"/>
              </a:rPr>
              <a:t>2+ </a:t>
            </a:r>
            <a:r>
              <a:rPr lang="en-US" sz="3200" dirty="0">
                <a:latin typeface="Georgia" pitchFamily="18" charset="0"/>
              </a:rPr>
              <a:t>= Calcium lost 2 electrons)</a:t>
            </a:r>
          </a:p>
          <a:p>
            <a:pPr marL="0" indent="0">
              <a:buNone/>
            </a:pPr>
            <a:endParaRPr lang="en-US" sz="3200" dirty="0">
              <a:latin typeface="Georgia" pitchFamily="18" charset="0"/>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11132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an anion and what usually forms them?</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1046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#118</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Georgia" pitchFamily="18" charset="0"/>
              </a:rPr>
              <a:t>An anion is a negatively charged  atom because it GAINED electrons. The number of electrons gained determines the number (Br</a:t>
            </a:r>
            <a:r>
              <a:rPr lang="en-US" sz="2800" baseline="30000" dirty="0">
                <a:solidFill>
                  <a:srgbClr val="FF0000"/>
                </a:solidFill>
                <a:latin typeface="Georgia" pitchFamily="18" charset="0"/>
              </a:rPr>
              <a:t>1- </a:t>
            </a:r>
            <a:r>
              <a:rPr lang="en-US" sz="2800" dirty="0">
                <a:latin typeface="Georgia" pitchFamily="18" charset="0"/>
              </a:rPr>
              <a:t>= Bromine gained 1 electron</a:t>
            </a:r>
            <a:r>
              <a:rPr lang="en-US" sz="2800" dirty="0" smtClean="0">
                <a:latin typeface="Georgia" pitchFamily="18" charset="0"/>
              </a:rPr>
              <a:t>). Non metals gain electrons to form them. </a:t>
            </a:r>
            <a:endParaRPr lang="en-US" sz="2800" dirty="0">
              <a:latin typeface="Georgia" pitchFamily="18" charset="0"/>
            </a:endParaRPr>
          </a:p>
          <a:p>
            <a:pPr marL="0" indent="0">
              <a:buNone/>
            </a:pPr>
            <a:endParaRPr lang="en-US" sz="2800" dirty="0">
              <a:latin typeface="Georgia" pitchFamily="18" charset="0"/>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07767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#119</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a:latin typeface="Georgia" pitchFamily="18" charset="0"/>
              </a:rPr>
              <a:t>What happens when two opposite charges interact?</a:t>
            </a:r>
          </a:p>
          <a:p>
            <a:pPr marL="0" indent="0">
              <a:buNone/>
            </a:pPr>
            <a:endParaRPr lang="en-US" sz="4000" baseline="-25000" dirty="0">
              <a:solidFill>
                <a:srgbClr val="FF0000"/>
              </a:solidFill>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04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This is a family of test tubes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971800"/>
            <a:ext cx="2819400" cy="255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8591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They attract </a:t>
            </a:r>
            <a:r>
              <a:rPr lang="en-US" sz="3200" dirty="0" smtClean="0">
                <a:latin typeface="Georgia" pitchFamily="18" charset="0"/>
                <a:sym typeface="Wingdings" panose="05000000000000000000" pitchFamily="2" charset="2"/>
              </a:rPr>
              <a:t></a:t>
            </a:r>
            <a:endParaRPr lang="en-US" sz="3200" dirty="0">
              <a:latin typeface="Georgia" pitchFamily="18" charset="0"/>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67000"/>
            <a:ext cx="3162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31006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happens when you put two of the same charges together? Such as a positive next to a positive?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86525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#120</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itchFamily="18" charset="0"/>
              </a:rPr>
              <a:t>They repel each other.</a:t>
            </a:r>
            <a:endParaRPr lang="en-US" sz="2800" dirty="0">
              <a:latin typeface="Georgia" pitchFamily="18" charset="0"/>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9098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Describe the difference in </a:t>
            </a:r>
            <a:r>
              <a:rPr lang="en-US" sz="3200" dirty="0" err="1">
                <a:latin typeface="Georgia" pitchFamily="18" charset="0"/>
              </a:rPr>
              <a:t>Electronegativities</a:t>
            </a:r>
            <a:r>
              <a:rPr lang="en-US" sz="3200" dirty="0">
                <a:latin typeface="Georgia" pitchFamily="18" charset="0"/>
              </a:rPr>
              <a:t> for Ionic </a:t>
            </a:r>
            <a:r>
              <a:rPr lang="en-US" sz="3200" dirty="0" smtClean="0">
                <a:latin typeface="Georgia" pitchFamily="18" charset="0"/>
              </a:rPr>
              <a:t>Compounds.</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Ionic Compounds have LARGE differences </a:t>
            </a:r>
            <a:r>
              <a:rPr lang="en-US" sz="3200" dirty="0" smtClean="0">
                <a:latin typeface="Georgia" pitchFamily="18" charset="0"/>
              </a:rPr>
              <a:t>(&gt;</a:t>
            </a:r>
            <a:r>
              <a:rPr lang="en-US" sz="3200" dirty="0">
                <a:latin typeface="Georgia" pitchFamily="18" charset="0"/>
              </a:rPr>
              <a:t>1</a:t>
            </a:r>
            <a:r>
              <a:rPr lang="en-US" sz="3200" dirty="0" smtClean="0">
                <a:latin typeface="Georgia" pitchFamily="18" charset="0"/>
              </a:rPr>
              <a:t>.7) </a:t>
            </a:r>
            <a:r>
              <a:rPr lang="en-US" sz="3200" dirty="0">
                <a:latin typeface="Georgia" pitchFamily="18" charset="0"/>
              </a:rPr>
              <a:t>between the </a:t>
            </a:r>
            <a:r>
              <a:rPr lang="en-US" sz="3200" dirty="0" err="1">
                <a:latin typeface="Georgia" pitchFamily="18" charset="0"/>
              </a:rPr>
              <a:t>electronegativities</a:t>
            </a:r>
            <a:r>
              <a:rPr lang="en-US" sz="3200" dirty="0">
                <a:latin typeface="Georgia" pitchFamily="18" charset="0"/>
              </a:rPr>
              <a:t> of the atoms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a:t>
            </a:r>
            <a:endParaRPr lang="en-US" dirty="0"/>
          </a:p>
        </p:txBody>
      </p:sp>
      <p:sp>
        <p:nvSpPr>
          <p:cNvPr id="3" name="Content Placeholder 2"/>
          <p:cNvSpPr>
            <a:spLocks noGrp="1"/>
          </p:cNvSpPr>
          <p:nvPr>
            <p:ph idx="1"/>
          </p:nvPr>
        </p:nvSpPr>
        <p:spPr>
          <a:xfrm>
            <a:off x="1524000" y="2092136"/>
            <a:ext cx="6196405" cy="3603812"/>
          </a:xfrm>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Describe the difference in </a:t>
            </a:r>
            <a:r>
              <a:rPr lang="en-US" sz="3200" dirty="0" err="1">
                <a:latin typeface="Georgia" pitchFamily="18" charset="0"/>
              </a:rPr>
              <a:t>Electronegativities</a:t>
            </a:r>
            <a:r>
              <a:rPr lang="en-US" sz="3200" dirty="0">
                <a:latin typeface="Georgia" pitchFamily="18" charset="0"/>
              </a:rPr>
              <a:t> for Covalent </a:t>
            </a:r>
            <a:r>
              <a:rPr lang="en-US" sz="3200" dirty="0" smtClean="0">
                <a:latin typeface="Georgia" pitchFamily="18" charset="0"/>
              </a:rPr>
              <a:t>Compounds.</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2182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Covalent compounds have smaller (0.4&lt;x&lt;1.7) differences for polar covalent and no differences (&lt;0.4) for non-polar covalent</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6978"/>
          <a:stretch/>
        </p:blipFill>
        <p:spPr bwMode="auto">
          <a:xfrm>
            <a:off x="3581400" y="4267200"/>
            <a:ext cx="2584704" cy="190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51401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are 2 properties of ionic compounds?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8301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Ionic compounds have high melting points, are soluble in water, and can conduct electricity as liquids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92380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2 properties of covalent </a:t>
            </a:r>
            <a:r>
              <a:rPr lang="en-US" sz="3200" dirty="0" smtClean="0">
                <a:latin typeface="Georgia" pitchFamily="18" charset="0"/>
              </a:rPr>
              <a:t>compounds?</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598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a Bunsen Burner look like and what is it used for?</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42460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Covalent compounds have relatively low melting points, are </a:t>
            </a:r>
            <a:r>
              <a:rPr lang="en-US" sz="3200" dirty="0" smtClean="0">
                <a:latin typeface="Georgia" pitchFamily="18" charset="0"/>
              </a:rPr>
              <a:t>soluble </a:t>
            </a:r>
            <a:r>
              <a:rPr lang="en-US" sz="3200" dirty="0">
                <a:latin typeface="Georgia" pitchFamily="18" charset="0"/>
              </a:rPr>
              <a:t>in </a:t>
            </a:r>
            <a:r>
              <a:rPr lang="en-US" sz="3200" dirty="0" smtClean="0">
                <a:latin typeface="Georgia" pitchFamily="18" charset="0"/>
              </a:rPr>
              <a:t>water if they are polar, </a:t>
            </a:r>
            <a:r>
              <a:rPr lang="en-US" sz="3200" dirty="0">
                <a:latin typeface="Georgia" pitchFamily="18" charset="0"/>
              </a:rPr>
              <a:t>and do not conduct </a:t>
            </a:r>
            <a:r>
              <a:rPr lang="en-US" sz="3200" dirty="0" smtClean="0">
                <a:latin typeface="Georgia" pitchFamily="18" charset="0"/>
              </a:rPr>
              <a:t>electricity.</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7926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t>
            </a:r>
            <a:r>
              <a:rPr lang="en-US" sz="3200" dirty="0">
                <a:latin typeface="Georgia" pitchFamily="18" charset="0"/>
              </a:rPr>
              <a:t>are the names for the prefixes used in naming </a:t>
            </a:r>
            <a:r>
              <a:rPr lang="en-US" sz="3200" dirty="0" smtClean="0">
                <a:latin typeface="Georgia" pitchFamily="18" charset="0"/>
              </a:rPr>
              <a:t>molecular compounds </a:t>
            </a:r>
            <a:r>
              <a:rPr lang="en-US" sz="3200" dirty="0">
                <a:latin typeface="Georgia" pitchFamily="18" charset="0"/>
              </a:rPr>
              <a:t>and what do they tell you?</a:t>
            </a:r>
          </a:p>
          <a:p>
            <a:pPr marL="0" indent="0">
              <a:buNone/>
            </a:pPr>
            <a:r>
              <a:rPr lang="en-US" sz="3200" dirty="0">
                <a:latin typeface="Georgia" pitchFamily="18" charset="0"/>
              </a:rPr>
              <a:t>1,2,3,4,5,6,7,8,9,10?</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5315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000" dirty="0">
                <a:latin typeface="Georgia" pitchFamily="18" charset="0"/>
              </a:rPr>
              <a:t>1- mono, 2- di, 3-tri, 4- tetra, </a:t>
            </a:r>
          </a:p>
          <a:p>
            <a:pPr marL="0" indent="0">
              <a:buNone/>
            </a:pPr>
            <a:r>
              <a:rPr lang="en-US" sz="4000" dirty="0">
                <a:latin typeface="Georgia" pitchFamily="18" charset="0"/>
              </a:rPr>
              <a:t>5-penta, 6-hexa, 7-hepta, 8-octa, 9-nona, 10-deca</a:t>
            </a:r>
          </a:p>
          <a:p>
            <a:pPr marL="0" indent="0">
              <a:buNone/>
            </a:pPr>
            <a:r>
              <a:rPr lang="en-US" sz="4000" dirty="0">
                <a:latin typeface="Georgia" pitchFamily="18" charset="0"/>
              </a:rPr>
              <a:t>They tell you how many of that atom are in the molecule formula</a:t>
            </a:r>
          </a:p>
          <a:p>
            <a:pPr marL="0" indent="0">
              <a:buNone/>
            </a:pPr>
            <a:r>
              <a:rPr lang="en-US" sz="4000" dirty="0">
                <a:latin typeface="Georgia" pitchFamily="18" charset="0"/>
              </a:rPr>
              <a:t>CO</a:t>
            </a:r>
            <a:r>
              <a:rPr lang="en-US" sz="4000" baseline="-25000" dirty="0">
                <a:latin typeface="Georgia" pitchFamily="18" charset="0"/>
              </a:rPr>
              <a:t>2</a:t>
            </a:r>
            <a:r>
              <a:rPr lang="en-US" sz="4000" dirty="0">
                <a:latin typeface="Georgia" pitchFamily="18" charset="0"/>
              </a:rPr>
              <a:t>- Carbon </a:t>
            </a:r>
            <a:r>
              <a:rPr lang="en-US" sz="4000" dirty="0">
                <a:solidFill>
                  <a:srgbClr val="FF0000"/>
                </a:solidFill>
                <a:latin typeface="Georgia" pitchFamily="18" charset="0"/>
              </a:rPr>
              <a:t>di</a:t>
            </a:r>
            <a:r>
              <a:rPr lang="en-US" sz="4000" dirty="0">
                <a:latin typeface="Georgia" pitchFamily="18" charset="0"/>
              </a:rPr>
              <a:t>oxide</a:t>
            </a:r>
          </a:p>
          <a:p>
            <a:pPr marL="0" indent="0">
              <a:buNone/>
            </a:pPr>
            <a:endParaRPr lang="en-US" sz="4000" b="1" dirty="0" smtClean="0">
              <a:solidFill>
                <a:srgbClr val="FF0000"/>
              </a:solidFill>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58866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naming </a:t>
            </a:r>
            <a:r>
              <a:rPr lang="en-US" sz="3200" dirty="0" smtClean="0">
                <a:latin typeface="Georgia" pitchFamily="18" charset="0"/>
              </a:rPr>
              <a:t>molecular compounds, </a:t>
            </a:r>
            <a:r>
              <a:rPr lang="en-US" sz="3200" dirty="0">
                <a:latin typeface="Georgia" pitchFamily="18" charset="0"/>
              </a:rPr>
              <a:t>what do the names end with?</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90061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#126</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smtClean="0">
              <a:solidFill>
                <a:srgbClr val="FF0000"/>
              </a:solidFill>
              <a:latin typeface="Georgia" pitchFamily="18" charset="0"/>
            </a:endParaRPr>
          </a:p>
          <a:p>
            <a:pPr marL="0" indent="0">
              <a:buNone/>
            </a:pPr>
            <a:r>
              <a:rPr lang="en-US" sz="3200" dirty="0" smtClean="0">
                <a:latin typeface="Georgia" pitchFamily="18" charset="0"/>
              </a:rPr>
              <a:t>They end in “ide”</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944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How are ionic compounds named?</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56065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Ionic </a:t>
            </a:r>
            <a:r>
              <a:rPr lang="en-US" sz="3200" dirty="0">
                <a:latin typeface="Georgia" pitchFamily="18" charset="0"/>
              </a:rPr>
              <a:t>compounds simply list the ions present (cation first):</a:t>
            </a:r>
          </a:p>
          <a:p>
            <a:pPr marL="0" indent="0">
              <a:buNone/>
            </a:pPr>
            <a:r>
              <a:rPr lang="en-US" sz="3200" dirty="0">
                <a:latin typeface="Georgia" pitchFamily="18" charset="0"/>
              </a:rPr>
              <a:t>Na+		Sodium</a:t>
            </a:r>
          </a:p>
          <a:p>
            <a:pPr marL="0" indent="0">
              <a:buNone/>
            </a:pPr>
            <a:r>
              <a:rPr lang="en-US" sz="3200" dirty="0">
                <a:latin typeface="Georgia" pitchFamily="18" charset="0"/>
              </a:rPr>
              <a:t>Cl-		Chloride</a:t>
            </a:r>
          </a:p>
          <a:p>
            <a:pPr marL="0" indent="0">
              <a:buNone/>
            </a:pPr>
            <a:r>
              <a:rPr lang="en-US" sz="3200" dirty="0">
                <a:latin typeface="Georgia" pitchFamily="18" charset="0"/>
              </a:rPr>
              <a:t>	“Sodium chloride”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701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838200"/>
            <a:ext cx="6965245" cy="1202485"/>
          </a:xfrm>
        </p:spPr>
        <p:txBody>
          <a:bodyPr/>
          <a:lstStyle/>
          <a:p>
            <a:r>
              <a:rPr lang="en-US" dirty="0" smtClean="0"/>
              <a:t>#128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an ionic compound, what order do you list the cation (positive ion)?</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0067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The </a:t>
            </a:r>
            <a:r>
              <a:rPr lang="en-US" sz="3200" dirty="0">
                <a:latin typeface="Georgia" pitchFamily="18" charset="0"/>
              </a:rPr>
              <a:t>cation is always first</a:t>
            </a:r>
          </a:p>
          <a:p>
            <a:pPr marL="0" indent="0">
              <a:buNone/>
            </a:pPr>
            <a:r>
              <a:rPr lang="en-US" sz="3200" dirty="0">
                <a:latin typeface="Georgia" pitchFamily="18" charset="0"/>
              </a:rPr>
              <a:t>Iron oxide </a:t>
            </a:r>
            <a:r>
              <a:rPr lang="en-US" sz="2800" dirty="0">
                <a:latin typeface="Georgia" pitchFamily="18" charset="0"/>
              </a:rPr>
              <a:t>(2 Fe </a:t>
            </a:r>
            <a:r>
              <a:rPr lang="en-US" sz="2800" baseline="30000" dirty="0">
                <a:latin typeface="Georgia" pitchFamily="18" charset="0"/>
              </a:rPr>
              <a:t>3+</a:t>
            </a:r>
            <a:r>
              <a:rPr lang="en-US" sz="2800" dirty="0">
                <a:latin typeface="Georgia" pitchFamily="18" charset="0"/>
              </a:rPr>
              <a:t>+ 3 O</a:t>
            </a:r>
            <a:r>
              <a:rPr lang="en-US" sz="2800" baseline="30000" dirty="0">
                <a:latin typeface="Georgia" pitchFamily="18" charset="0"/>
              </a:rPr>
              <a:t>2-</a:t>
            </a:r>
            <a:r>
              <a:rPr lang="en-US" sz="2800" dirty="0">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Fe</a:t>
            </a:r>
            <a:r>
              <a:rPr lang="en-US" sz="2800" baseline="-25000" dirty="0">
                <a:latin typeface="Georgia" pitchFamily="18" charset="0"/>
              </a:rPr>
              <a:t>2</a:t>
            </a:r>
            <a:r>
              <a:rPr lang="en-US" sz="2800" dirty="0">
                <a:latin typeface="Georgia" pitchFamily="18" charset="0"/>
              </a:rPr>
              <a:t>O</a:t>
            </a:r>
            <a:r>
              <a:rPr lang="en-US" sz="2800" baseline="-25000" dirty="0">
                <a:latin typeface="Georgia" pitchFamily="18" charset="0"/>
              </a:rPr>
              <a:t>3</a:t>
            </a:r>
            <a:r>
              <a:rPr lang="en-US" sz="2800" dirty="0">
                <a:latin typeface="Georgia" pitchFamily="18" charset="0"/>
              </a:rPr>
              <a:t>)</a:t>
            </a:r>
          </a:p>
          <a:p>
            <a:pPr marL="0" indent="0">
              <a:buNone/>
            </a:pPr>
            <a:r>
              <a:rPr lang="en-US" sz="3200" dirty="0">
                <a:latin typeface="Georgia" pitchFamily="18" charset="0"/>
              </a:rPr>
              <a:t>Lead sulfide </a:t>
            </a:r>
            <a:r>
              <a:rPr lang="en-US" sz="2800" dirty="0">
                <a:latin typeface="Georgia" pitchFamily="18" charset="0"/>
              </a:rPr>
              <a:t>(</a:t>
            </a:r>
            <a:r>
              <a:rPr lang="en-US" sz="2800" dirty="0" err="1">
                <a:latin typeface="Georgia" pitchFamily="18" charset="0"/>
              </a:rPr>
              <a:t>Pb</a:t>
            </a:r>
            <a:r>
              <a:rPr lang="en-US" sz="2800" dirty="0">
                <a:latin typeface="Georgia" pitchFamily="18" charset="0"/>
              </a:rPr>
              <a:t> </a:t>
            </a:r>
            <a:r>
              <a:rPr lang="en-US" sz="2800" baseline="30000" dirty="0">
                <a:latin typeface="Georgia" pitchFamily="18" charset="0"/>
              </a:rPr>
              <a:t>2+</a:t>
            </a:r>
            <a:r>
              <a:rPr lang="en-US" sz="2800" dirty="0">
                <a:latin typeface="Georgia" pitchFamily="18" charset="0"/>
              </a:rPr>
              <a:t>+ 2 S</a:t>
            </a:r>
            <a:r>
              <a:rPr lang="en-US" sz="2800" baseline="30000" dirty="0">
                <a:latin typeface="Georgia" pitchFamily="18" charset="0"/>
              </a:rPr>
              <a:t>1-</a:t>
            </a:r>
            <a:r>
              <a:rPr lang="en-US" sz="2800" dirty="0">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 PbS</a:t>
            </a:r>
            <a:r>
              <a:rPr lang="en-US" sz="2800" baseline="-25000" dirty="0">
                <a:latin typeface="Georgia" pitchFamily="18" charset="0"/>
              </a:rPr>
              <a:t>2</a:t>
            </a:r>
            <a:r>
              <a:rPr lang="en-US" sz="2800" dirty="0">
                <a:latin typeface="Georgia" pitchFamily="18" charset="0"/>
              </a:rPr>
              <a:t>)</a:t>
            </a:r>
          </a:p>
          <a:p>
            <a:pPr marL="0" indent="0">
              <a:buNone/>
            </a:pPr>
            <a:r>
              <a:rPr lang="en-US" sz="3200" dirty="0">
                <a:latin typeface="Georgia" pitchFamily="18" charset="0"/>
              </a:rPr>
              <a:t>Aluminum chloride </a:t>
            </a:r>
          </a:p>
          <a:p>
            <a:pPr marL="0" indent="0">
              <a:buNone/>
            </a:pPr>
            <a:r>
              <a:rPr lang="en-US" sz="2800" dirty="0">
                <a:latin typeface="Georgia" pitchFamily="18" charset="0"/>
              </a:rPr>
              <a:t>(Al </a:t>
            </a:r>
            <a:r>
              <a:rPr lang="en-US" sz="2800" baseline="30000" dirty="0">
                <a:latin typeface="Georgia" pitchFamily="18" charset="0"/>
              </a:rPr>
              <a:t>3+</a:t>
            </a:r>
            <a:r>
              <a:rPr lang="en-US" sz="2800" dirty="0">
                <a:latin typeface="Georgia" pitchFamily="18" charset="0"/>
              </a:rPr>
              <a:t>+ 3 Cl</a:t>
            </a:r>
            <a:r>
              <a:rPr lang="en-US" sz="2800" baseline="30000" dirty="0">
                <a:latin typeface="Georgia" pitchFamily="18" charset="0"/>
              </a:rPr>
              <a:t>1-</a:t>
            </a:r>
            <a:r>
              <a:rPr lang="en-US" sz="2800" dirty="0">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 AlCl</a:t>
            </a:r>
            <a:r>
              <a:rPr lang="en-US" sz="2800" baseline="-25000" dirty="0">
                <a:latin typeface="Georgia" pitchFamily="18" charset="0"/>
              </a:rPr>
              <a:t>3</a:t>
            </a:r>
            <a:r>
              <a:rPr lang="en-US" sz="2800" dirty="0">
                <a:latin typeface="Georgia" pitchFamily="18" charset="0"/>
              </a:rPr>
              <a: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272734"/>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naming an ionic compound, what ending do you put on the end of single negative ions (anions)?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Bunsen Burner is used for heating substances with flame!</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76600"/>
            <a:ext cx="2515955" cy="252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977428"/>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It will end in –IDE</a:t>
            </a:r>
          </a:p>
          <a:p>
            <a:pPr marL="0" indent="0">
              <a:buNone/>
            </a:pPr>
            <a:r>
              <a:rPr lang="en-US" sz="3200" dirty="0">
                <a:latin typeface="Georgia" pitchFamily="18" charset="0"/>
              </a:rPr>
              <a:t>Iron ox</a:t>
            </a:r>
            <a:r>
              <a:rPr lang="en-US" sz="3200" dirty="0">
                <a:solidFill>
                  <a:srgbClr val="FF0000"/>
                </a:solidFill>
                <a:latin typeface="Georgia" pitchFamily="18" charset="0"/>
              </a:rPr>
              <a:t>ide</a:t>
            </a:r>
            <a:r>
              <a:rPr lang="en-US" sz="3200" dirty="0">
                <a:latin typeface="Georgia" pitchFamily="18" charset="0"/>
              </a:rPr>
              <a:t> </a:t>
            </a:r>
            <a:r>
              <a:rPr lang="en-US" sz="2800" dirty="0">
                <a:latin typeface="Georgia" pitchFamily="18" charset="0"/>
              </a:rPr>
              <a:t>(2 Fe </a:t>
            </a:r>
            <a:r>
              <a:rPr lang="en-US" sz="2800" baseline="30000" dirty="0">
                <a:latin typeface="Georgia" pitchFamily="18" charset="0"/>
              </a:rPr>
              <a:t>3+</a:t>
            </a:r>
            <a:r>
              <a:rPr lang="en-US" sz="2800" dirty="0">
                <a:latin typeface="Georgia" pitchFamily="18" charset="0"/>
              </a:rPr>
              <a:t>+ 3 </a:t>
            </a:r>
            <a:r>
              <a:rPr lang="en-US" sz="2800" dirty="0">
                <a:solidFill>
                  <a:srgbClr val="FF0000"/>
                </a:solidFill>
                <a:latin typeface="Georgia" pitchFamily="18" charset="0"/>
              </a:rPr>
              <a:t>O</a:t>
            </a:r>
            <a:r>
              <a:rPr lang="en-US" sz="2800" baseline="30000" dirty="0">
                <a:solidFill>
                  <a:srgbClr val="FF0000"/>
                </a:solidFill>
                <a:latin typeface="Georgia" pitchFamily="18" charset="0"/>
              </a:rPr>
              <a:t>2-</a:t>
            </a:r>
            <a:r>
              <a:rPr lang="en-US" sz="2800" dirty="0">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Fe</a:t>
            </a:r>
            <a:r>
              <a:rPr lang="en-US" sz="2800" baseline="-25000" dirty="0">
                <a:latin typeface="Georgia" pitchFamily="18" charset="0"/>
              </a:rPr>
              <a:t>2</a:t>
            </a:r>
            <a:r>
              <a:rPr lang="en-US" sz="2800" dirty="0">
                <a:latin typeface="Georgia" pitchFamily="18" charset="0"/>
              </a:rPr>
              <a:t>O</a:t>
            </a:r>
            <a:r>
              <a:rPr lang="en-US" sz="2800" baseline="-25000" dirty="0">
                <a:latin typeface="Georgia" pitchFamily="18" charset="0"/>
              </a:rPr>
              <a:t>3</a:t>
            </a:r>
            <a:r>
              <a:rPr lang="en-US" sz="2800" dirty="0">
                <a:latin typeface="Georgia" pitchFamily="18" charset="0"/>
              </a:rPr>
              <a:t>)</a:t>
            </a:r>
          </a:p>
          <a:p>
            <a:pPr marL="0" indent="0">
              <a:buNone/>
            </a:pPr>
            <a:r>
              <a:rPr lang="en-US" sz="3200" dirty="0">
                <a:latin typeface="Georgia" pitchFamily="18" charset="0"/>
              </a:rPr>
              <a:t>Lead sulf</a:t>
            </a:r>
            <a:r>
              <a:rPr lang="en-US" sz="3200" dirty="0">
                <a:solidFill>
                  <a:srgbClr val="FF0000"/>
                </a:solidFill>
                <a:latin typeface="Georgia" pitchFamily="18" charset="0"/>
              </a:rPr>
              <a:t>ide</a:t>
            </a:r>
            <a:r>
              <a:rPr lang="en-US" sz="3200" dirty="0">
                <a:latin typeface="Georgia" pitchFamily="18" charset="0"/>
              </a:rPr>
              <a:t> </a:t>
            </a:r>
            <a:r>
              <a:rPr lang="en-US" sz="2800" dirty="0">
                <a:latin typeface="Georgia" pitchFamily="18" charset="0"/>
              </a:rPr>
              <a:t>(</a:t>
            </a:r>
            <a:r>
              <a:rPr lang="en-US" sz="2800" dirty="0" err="1">
                <a:latin typeface="Georgia" pitchFamily="18" charset="0"/>
              </a:rPr>
              <a:t>Pb</a:t>
            </a:r>
            <a:r>
              <a:rPr lang="en-US" sz="2800" dirty="0">
                <a:latin typeface="Georgia" pitchFamily="18" charset="0"/>
              </a:rPr>
              <a:t> </a:t>
            </a:r>
            <a:r>
              <a:rPr lang="en-US" sz="2800" baseline="30000" dirty="0">
                <a:latin typeface="Georgia" pitchFamily="18" charset="0"/>
              </a:rPr>
              <a:t>2+</a:t>
            </a:r>
            <a:r>
              <a:rPr lang="en-US" sz="2800" dirty="0">
                <a:latin typeface="Georgia" pitchFamily="18" charset="0"/>
              </a:rPr>
              <a:t>+ 2 </a:t>
            </a:r>
            <a:r>
              <a:rPr lang="en-US" sz="2800" dirty="0">
                <a:solidFill>
                  <a:srgbClr val="FF0000"/>
                </a:solidFill>
                <a:latin typeface="Georgia" pitchFamily="18" charset="0"/>
              </a:rPr>
              <a:t>S</a:t>
            </a:r>
            <a:r>
              <a:rPr lang="en-US" sz="2800" baseline="30000" dirty="0">
                <a:solidFill>
                  <a:srgbClr val="FF0000"/>
                </a:solidFill>
                <a:latin typeface="Georgia" pitchFamily="18" charset="0"/>
              </a:rPr>
              <a:t>1-</a:t>
            </a:r>
            <a:r>
              <a:rPr lang="en-US" sz="2800" dirty="0">
                <a:solidFill>
                  <a:srgbClr val="FF0000"/>
                </a:solidFill>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 PbS</a:t>
            </a:r>
            <a:r>
              <a:rPr lang="en-US" sz="2800" baseline="-25000" dirty="0">
                <a:latin typeface="Georgia" pitchFamily="18" charset="0"/>
              </a:rPr>
              <a:t>2</a:t>
            </a:r>
            <a:r>
              <a:rPr lang="en-US" sz="2800" dirty="0">
                <a:latin typeface="Georgia" pitchFamily="18" charset="0"/>
              </a:rPr>
              <a:t>)</a:t>
            </a:r>
          </a:p>
          <a:p>
            <a:pPr marL="0" indent="0">
              <a:buNone/>
            </a:pPr>
            <a:r>
              <a:rPr lang="en-US" sz="3200" dirty="0">
                <a:latin typeface="Georgia" pitchFamily="18" charset="0"/>
              </a:rPr>
              <a:t>Aluminum chlor</a:t>
            </a:r>
            <a:r>
              <a:rPr lang="en-US" sz="3200" dirty="0">
                <a:solidFill>
                  <a:srgbClr val="FF0000"/>
                </a:solidFill>
                <a:latin typeface="Georgia" pitchFamily="18" charset="0"/>
              </a:rPr>
              <a:t>ide</a:t>
            </a:r>
            <a:r>
              <a:rPr lang="en-US" sz="3200" dirty="0">
                <a:latin typeface="Georgia" pitchFamily="18" charset="0"/>
              </a:rPr>
              <a:t> </a:t>
            </a:r>
          </a:p>
          <a:p>
            <a:pPr marL="0" indent="0">
              <a:buNone/>
            </a:pPr>
            <a:r>
              <a:rPr lang="en-US" sz="2800" dirty="0">
                <a:latin typeface="Georgia" pitchFamily="18" charset="0"/>
              </a:rPr>
              <a:t>(Al </a:t>
            </a:r>
            <a:r>
              <a:rPr lang="en-US" sz="2800" baseline="30000" dirty="0">
                <a:latin typeface="Georgia" pitchFamily="18" charset="0"/>
              </a:rPr>
              <a:t>3+</a:t>
            </a:r>
            <a:r>
              <a:rPr lang="en-US" sz="2800" dirty="0">
                <a:latin typeface="Georgia" pitchFamily="18" charset="0"/>
              </a:rPr>
              <a:t>+ 3 </a:t>
            </a:r>
            <a:r>
              <a:rPr lang="en-US" sz="2800" dirty="0">
                <a:solidFill>
                  <a:srgbClr val="FF0000"/>
                </a:solidFill>
                <a:latin typeface="Georgia" pitchFamily="18" charset="0"/>
              </a:rPr>
              <a:t>Cl</a:t>
            </a:r>
            <a:r>
              <a:rPr lang="en-US" sz="2800" baseline="30000" dirty="0">
                <a:solidFill>
                  <a:srgbClr val="FF0000"/>
                </a:solidFill>
                <a:latin typeface="Georgia" pitchFamily="18" charset="0"/>
              </a:rPr>
              <a:t>1</a:t>
            </a:r>
            <a:r>
              <a:rPr lang="en-US" sz="2800" baseline="30000" dirty="0">
                <a:latin typeface="Georgia" pitchFamily="18" charset="0"/>
              </a:rPr>
              <a:t>-</a:t>
            </a:r>
            <a:r>
              <a:rPr lang="en-US" sz="2800" dirty="0">
                <a:latin typeface="Georgia" pitchFamily="18" charset="0"/>
              </a:rPr>
              <a:t> </a:t>
            </a:r>
            <a:r>
              <a:rPr lang="en-US" sz="2800" dirty="0">
                <a:latin typeface="Georgia" pitchFamily="18" charset="0"/>
                <a:sym typeface="Wingdings" pitchFamily="2" charset="2"/>
              </a:rPr>
              <a:t></a:t>
            </a:r>
            <a:r>
              <a:rPr lang="en-US" sz="2800" dirty="0">
                <a:latin typeface="Georgia" pitchFamily="18" charset="0"/>
              </a:rPr>
              <a:t> AlCl</a:t>
            </a:r>
            <a:r>
              <a:rPr lang="en-US" sz="2800" baseline="-25000" dirty="0">
                <a:latin typeface="Georgia" pitchFamily="18" charset="0"/>
              </a:rPr>
              <a:t>3</a:t>
            </a:r>
            <a:r>
              <a:rPr lang="en-US" sz="2800" dirty="0">
                <a:latin typeface="Georgia" pitchFamily="18" charset="0"/>
              </a:rPr>
              <a:t>)</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13688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a polyatomic ion and how do you name it?</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30664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#130</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a:latin typeface="Georgia" pitchFamily="18" charset="0"/>
              </a:rPr>
              <a:t>It’s </a:t>
            </a:r>
            <a:r>
              <a:rPr lang="en-US" sz="3600" dirty="0" smtClean="0">
                <a:latin typeface="Georgia" pitchFamily="18" charset="0"/>
              </a:rPr>
              <a:t>a charged particle </a:t>
            </a:r>
            <a:r>
              <a:rPr lang="en-US" sz="3600" dirty="0">
                <a:latin typeface="Georgia" pitchFamily="18" charset="0"/>
              </a:rPr>
              <a:t>that is made of more than one element like, </a:t>
            </a:r>
            <a:r>
              <a:rPr lang="en-US" sz="3200" dirty="0">
                <a:latin typeface="Georgia" pitchFamily="18" charset="0"/>
              </a:rPr>
              <a:t>NO</a:t>
            </a:r>
            <a:r>
              <a:rPr lang="en-US" sz="3200" baseline="-25000" dirty="0">
                <a:latin typeface="Georgia" pitchFamily="18" charset="0"/>
              </a:rPr>
              <a:t>3</a:t>
            </a:r>
            <a:r>
              <a:rPr lang="en-US" sz="3200" baseline="30000" dirty="0">
                <a:latin typeface="Georgia" pitchFamily="18" charset="0"/>
              </a:rPr>
              <a:t>1-</a:t>
            </a:r>
          </a:p>
          <a:p>
            <a:pPr marL="0" indent="0">
              <a:buNone/>
            </a:pPr>
            <a:r>
              <a:rPr lang="en-US" sz="3200" dirty="0">
                <a:latin typeface="Georgia" pitchFamily="18" charset="0"/>
              </a:rPr>
              <a:t>It’s name is determined by looking at the </a:t>
            </a:r>
            <a:r>
              <a:rPr lang="en-US" sz="3200" dirty="0" smtClean="0">
                <a:latin typeface="Georgia" pitchFamily="18" charset="0"/>
              </a:rPr>
              <a:t>periodic table of ions!</a:t>
            </a:r>
            <a:endParaRPr lang="en-US" sz="3200" dirty="0">
              <a:latin typeface="Georgia" pitchFamily="18" charset="0"/>
            </a:endParaRPr>
          </a:p>
          <a:p>
            <a:pPr marL="0" indent="0">
              <a:buNone/>
            </a:pPr>
            <a:endParaRPr lang="en-US" sz="3200" dirty="0">
              <a:latin typeface="Georgia" pitchFamily="18" charset="0"/>
            </a:endParaRPr>
          </a:p>
          <a:p>
            <a:pPr marL="0" indent="0">
              <a:buNone/>
            </a:pPr>
            <a:r>
              <a:rPr lang="en-US" sz="3200" dirty="0">
                <a:latin typeface="Georgia" pitchFamily="18" charset="0"/>
              </a:rPr>
              <a:t>NO</a:t>
            </a:r>
            <a:r>
              <a:rPr lang="en-US" sz="3200" baseline="-25000" dirty="0">
                <a:latin typeface="Georgia" pitchFamily="18" charset="0"/>
              </a:rPr>
              <a:t>3</a:t>
            </a:r>
            <a:r>
              <a:rPr lang="en-US" sz="3200" baseline="30000" dirty="0">
                <a:latin typeface="Georgia" pitchFamily="18" charset="0"/>
              </a:rPr>
              <a:t>1- </a:t>
            </a:r>
            <a:r>
              <a:rPr lang="en-US" sz="3200" dirty="0">
                <a:latin typeface="Georgia" pitchFamily="18" charset="0"/>
              </a:rPr>
              <a:t>is Nitrate</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87510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kind of bonds hold polyatomic ions together?</a:t>
            </a:r>
          </a:p>
          <a:p>
            <a:pPr marL="0" indent="0">
              <a:buNone/>
            </a:pPr>
            <a:r>
              <a:rPr lang="en-US" sz="3200" dirty="0">
                <a:latin typeface="Georgia" pitchFamily="18" charset="0"/>
              </a:rPr>
              <a:t>Like Sulfate- SO</a:t>
            </a:r>
            <a:r>
              <a:rPr lang="en-US" sz="3200" baseline="-25000" dirty="0">
                <a:latin typeface="Georgia" pitchFamily="18" charset="0"/>
              </a:rPr>
              <a:t>4</a:t>
            </a:r>
            <a:r>
              <a:rPr lang="en-US" sz="3200" baseline="30000" dirty="0">
                <a:latin typeface="Georgia" pitchFamily="18" charset="0"/>
              </a:rPr>
              <a:t>2-</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17200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#131</a:t>
            </a:r>
            <a:endParaRPr lang="en-US" dirty="0"/>
          </a:p>
        </p:txBody>
      </p:sp>
      <p:sp>
        <p:nvSpPr>
          <p:cNvPr id="3" name="Content Placeholder 2"/>
          <p:cNvSpPr>
            <a:spLocks noGrp="1"/>
          </p:cNvSpPr>
          <p:nvPr>
            <p:ph idx="1"/>
          </p:nvPr>
        </p:nvSpPr>
        <p:spPr>
          <a:xfrm>
            <a:off x="1447800" y="2082992"/>
            <a:ext cx="6196405" cy="3603812"/>
          </a:xfrm>
        </p:spPr>
        <p:txBody>
          <a:bodyPr>
            <a:normAutofit/>
          </a:bodyPr>
          <a:lstStyle/>
          <a:p>
            <a:pPr marL="0" indent="0">
              <a:buNone/>
            </a:pPr>
            <a:r>
              <a:rPr lang="en-US" sz="3200" dirty="0">
                <a:latin typeface="Georgia" pitchFamily="18" charset="0"/>
              </a:rPr>
              <a:t>Polyatomic ions are bonded together with COVALENT bonds</a:t>
            </a:r>
          </a:p>
          <a:p>
            <a:pPr marL="0" indent="0">
              <a:buNone/>
            </a:pPr>
            <a:r>
              <a:rPr lang="en-US" sz="3200" dirty="0">
                <a:latin typeface="Georgia" pitchFamily="18" charset="0"/>
              </a:rPr>
              <a:t>Right?</a:t>
            </a:r>
          </a:p>
          <a:p>
            <a:pPr marL="0" indent="0">
              <a:buNone/>
            </a:pPr>
            <a:r>
              <a:rPr lang="en-US" sz="2800" dirty="0">
                <a:latin typeface="Georgia" pitchFamily="18" charset="0"/>
              </a:rPr>
              <a:t>SO</a:t>
            </a:r>
            <a:r>
              <a:rPr lang="en-US" sz="2800" baseline="-25000" dirty="0">
                <a:latin typeface="Georgia" pitchFamily="18" charset="0"/>
              </a:rPr>
              <a:t>4</a:t>
            </a:r>
            <a:r>
              <a:rPr lang="en-US" sz="2800" baseline="30000" dirty="0">
                <a:latin typeface="Georgia" pitchFamily="18" charset="0"/>
              </a:rPr>
              <a:t>2-</a:t>
            </a:r>
          </a:p>
          <a:p>
            <a:pPr marL="0" indent="0">
              <a:buNone/>
            </a:pPr>
            <a:r>
              <a:rPr lang="en-US" sz="2800" dirty="0">
                <a:latin typeface="Georgia" pitchFamily="18" charset="0"/>
              </a:rPr>
              <a:t>S- nonmetal, O- nonmetal = Covalent!</a:t>
            </a:r>
          </a:p>
          <a:p>
            <a:pPr marL="0" indent="0">
              <a:buNone/>
            </a:pPr>
            <a:endParaRPr lang="en-US" sz="3200" dirty="0" smtClean="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89584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How do you find the Percent Composition of a specific element in the total compound?</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820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Divide the mass of the element by the mass of the whole compound and then multiplying by 100</a:t>
            </a:r>
          </a:p>
          <a:p>
            <a:pPr marL="0" indent="0">
              <a:buNone/>
            </a:pPr>
            <a:r>
              <a:rPr lang="en-US" sz="3200" u="sng" dirty="0">
                <a:latin typeface="Georgia" pitchFamily="18" charset="0"/>
              </a:rPr>
              <a:t>mass of Na  </a:t>
            </a:r>
            <a:r>
              <a:rPr lang="en-US" sz="3200" dirty="0">
                <a:latin typeface="Georgia" pitchFamily="18" charset="0"/>
              </a:rPr>
              <a:t>	 X	100 =  ___%</a:t>
            </a:r>
          </a:p>
          <a:p>
            <a:pPr marL="0" indent="0">
              <a:buNone/>
            </a:pPr>
            <a:r>
              <a:rPr lang="en-US" sz="3200" dirty="0">
                <a:latin typeface="Georgia" pitchFamily="18" charset="0"/>
              </a:rPr>
              <a:t>mass of </a:t>
            </a:r>
            <a:r>
              <a:rPr lang="en-US" sz="3200" dirty="0" err="1">
                <a:latin typeface="Georgia" pitchFamily="18" charset="0"/>
              </a:rPr>
              <a:t>NaCl</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24264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Empirical Formula of a compound?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86400"/>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Empirical Formula is the smallest ratio of elements in a compound</a:t>
            </a:r>
          </a:p>
          <a:p>
            <a:pPr marL="0" indent="0">
              <a:buNone/>
            </a:pPr>
            <a:r>
              <a:rPr lang="en-US" sz="3200" dirty="0">
                <a:latin typeface="Georgia" pitchFamily="18" charset="0"/>
              </a:rPr>
              <a:t>C</a:t>
            </a:r>
            <a:r>
              <a:rPr lang="en-US" sz="3200" baseline="-25000" dirty="0">
                <a:latin typeface="Georgia" pitchFamily="18" charset="0"/>
              </a:rPr>
              <a:t>6</a:t>
            </a:r>
            <a:r>
              <a:rPr lang="en-US" sz="3200" dirty="0">
                <a:latin typeface="Georgia" pitchFamily="18" charset="0"/>
              </a:rPr>
              <a:t>H</a:t>
            </a:r>
            <a:r>
              <a:rPr lang="en-US" sz="3200" baseline="-25000" dirty="0">
                <a:latin typeface="Georgia" pitchFamily="18" charset="0"/>
              </a:rPr>
              <a:t>12</a:t>
            </a:r>
            <a:r>
              <a:rPr lang="en-US" sz="3200" dirty="0">
                <a:latin typeface="Georgia" pitchFamily="18" charset="0"/>
              </a:rPr>
              <a:t>O</a:t>
            </a:r>
            <a:r>
              <a:rPr lang="en-US" sz="3200" baseline="-25000" dirty="0">
                <a:latin typeface="Georgia" pitchFamily="18" charset="0"/>
              </a:rPr>
              <a:t>6</a:t>
            </a:r>
            <a:r>
              <a:rPr lang="en-US" sz="3200" dirty="0">
                <a:latin typeface="Georgia" pitchFamily="18" charset="0"/>
              </a:rPr>
              <a:t>- E.F. is CH</a:t>
            </a:r>
            <a:r>
              <a:rPr lang="en-US" sz="3200" baseline="-25000" dirty="0">
                <a:latin typeface="Georgia" pitchFamily="18" charset="0"/>
              </a:rPr>
              <a:t>2</a:t>
            </a:r>
            <a:r>
              <a:rPr lang="en-US" sz="3200" dirty="0">
                <a:latin typeface="Georgia" pitchFamily="18" charset="0"/>
              </a:rPr>
              <a:t>O</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121486"/>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Molecular Formula of a compound?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86400"/>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31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purpose of the background in the scientific method?</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070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Molecular Formula is a multiple of the Empirical Formula</a:t>
            </a:r>
          </a:p>
          <a:p>
            <a:pPr marL="0" indent="0">
              <a:buNone/>
            </a:pPr>
            <a:r>
              <a:rPr lang="en-US" sz="3200" dirty="0">
                <a:latin typeface="Georgia" pitchFamily="18" charset="0"/>
              </a:rPr>
              <a:t>M.F.= C</a:t>
            </a:r>
            <a:r>
              <a:rPr lang="en-US" sz="3200" baseline="-25000" dirty="0">
                <a:latin typeface="Georgia" pitchFamily="18" charset="0"/>
              </a:rPr>
              <a:t>6</a:t>
            </a:r>
            <a:r>
              <a:rPr lang="en-US" sz="3200" dirty="0">
                <a:latin typeface="Georgia" pitchFamily="18" charset="0"/>
              </a:rPr>
              <a:t>H</a:t>
            </a:r>
            <a:r>
              <a:rPr lang="en-US" sz="3200" baseline="-25000" dirty="0">
                <a:latin typeface="Georgia" pitchFamily="18" charset="0"/>
              </a:rPr>
              <a:t>12</a:t>
            </a:r>
            <a:r>
              <a:rPr lang="en-US" sz="3200" dirty="0">
                <a:latin typeface="Georgia" pitchFamily="18" charset="0"/>
              </a:rPr>
              <a:t>O</a:t>
            </a:r>
            <a:r>
              <a:rPr lang="en-US" sz="3200" baseline="-25000" dirty="0">
                <a:latin typeface="Georgia" pitchFamily="18" charset="0"/>
              </a:rPr>
              <a:t>6</a:t>
            </a:r>
            <a:endParaRPr lang="en-US" sz="3200" dirty="0">
              <a:latin typeface="Georgia" pitchFamily="18" charset="0"/>
            </a:endParaRPr>
          </a:p>
          <a:p>
            <a:pPr marL="0" indent="0">
              <a:buNone/>
            </a:pPr>
            <a:r>
              <a:rPr lang="en-US" sz="3200" dirty="0">
                <a:latin typeface="Georgia" pitchFamily="18" charset="0"/>
              </a:rPr>
              <a:t>(E.F. is CH</a:t>
            </a:r>
            <a:r>
              <a:rPr lang="en-US" sz="3200" baseline="-25000" dirty="0">
                <a:latin typeface="Georgia" pitchFamily="18" charset="0"/>
              </a:rPr>
              <a:t>2</a:t>
            </a:r>
            <a:r>
              <a:rPr lang="en-US" sz="3200" dirty="0">
                <a:latin typeface="Georgia" pitchFamily="18" charset="0"/>
              </a:rPr>
              <a:t>O)</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93184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VSEPR Theory?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820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3200" dirty="0" smtClean="0">
              <a:latin typeface="Georgia" pitchFamily="18" charset="0"/>
            </a:endParaRPr>
          </a:p>
          <a:p>
            <a:pPr marL="0" indent="0">
              <a:buNone/>
            </a:pPr>
            <a:r>
              <a:rPr lang="en-US" sz="3200" dirty="0">
                <a:latin typeface="Georgia" pitchFamily="18" charset="0"/>
              </a:rPr>
              <a:t>The </a:t>
            </a:r>
            <a:r>
              <a:rPr lang="en-US" sz="3200" b="1" dirty="0">
                <a:latin typeface="Georgia" pitchFamily="18" charset="0"/>
              </a:rPr>
              <a:t>V</a:t>
            </a:r>
            <a:r>
              <a:rPr lang="en-US" sz="3200" dirty="0">
                <a:latin typeface="Georgia" pitchFamily="18" charset="0"/>
              </a:rPr>
              <a:t>alence </a:t>
            </a:r>
            <a:r>
              <a:rPr lang="en-US" sz="3200" b="1" dirty="0">
                <a:latin typeface="Georgia" pitchFamily="18" charset="0"/>
              </a:rPr>
              <a:t>S</a:t>
            </a:r>
            <a:r>
              <a:rPr lang="en-US" sz="3200" dirty="0">
                <a:latin typeface="Georgia" pitchFamily="18" charset="0"/>
              </a:rPr>
              <a:t>hell </a:t>
            </a:r>
            <a:r>
              <a:rPr lang="en-US" sz="3200" b="1" dirty="0">
                <a:latin typeface="Georgia" pitchFamily="18" charset="0"/>
              </a:rPr>
              <a:t>E</a:t>
            </a:r>
            <a:r>
              <a:rPr lang="en-US" sz="3200" dirty="0">
                <a:latin typeface="Georgia" pitchFamily="18" charset="0"/>
              </a:rPr>
              <a:t>lectron </a:t>
            </a:r>
            <a:r>
              <a:rPr lang="en-US" sz="3200" b="1" dirty="0">
                <a:latin typeface="Georgia" pitchFamily="18" charset="0"/>
              </a:rPr>
              <a:t>P</a:t>
            </a:r>
            <a:r>
              <a:rPr lang="en-US" sz="3200" dirty="0">
                <a:latin typeface="Georgia" pitchFamily="18" charset="0"/>
              </a:rPr>
              <a:t>air </a:t>
            </a:r>
            <a:r>
              <a:rPr lang="en-US" sz="3200" b="1" dirty="0">
                <a:latin typeface="Georgia" pitchFamily="18" charset="0"/>
              </a:rPr>
              <a:t>R</a:t>
            </a:r>
            <a:r>
              <a:rPr lang="en-US" sz="3200" dirty="0">
                <a:latin typeface="Georgia" pitchFamily="18" charset="0"/>
              </a:rPr>
              <a:t>epulsion Theory states that electrons (-) repel each other and so will push away from each other and be as far away as possible from each other as possible- this will influence the SHAPE of the molecule!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806" y="6858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24264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t>
            </a:r>
            <a:r>
              <a:rPr lang="en-US" sz="3200" dirty="0">
                <a:latin typeface="Georgia" pitchFamily="18" charset="0"/>
              </a:rPr>
              <a:t>is a lone pair on an atom?</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14440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#136</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lone pair of electrons on an atom are paired valence electrons that do not bond with other atoms- they affect the shape of the molecule</a:t>
            </a:r>
          </a:p>
          <a:p>
            <a:pPr marL="0" indent="0">
              <a:buFont typeface="Brush Script MT" pitchFamily="66" charset="0"/>
              <a:buNone/>
            </a:pPr>
            <a:endParaRPr lang="en-US" sz="3200" dirty="0">
              <a:latin typeface="Georgia"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21444"/>
            <a:ext cx="2590800" cy="209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98642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polar covalent compound?</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30917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covalent compound where the atoms do not share the electrons equally</a:t>
            </a:r>
          </a:p>
          <a:p>
            <a:pPr marL="0" indent="0">
              <a:buFont typeface="Brush Script MT" pitchFamily="66" charset="0"/>
              <a:buNone/>
            </a:pP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2928938" cy="241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23792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nonpolar molecules?</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80375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615440" y="22716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Nonpolar molecules are molecules with no overall charge because they either</a:t>
            </a:r>
          </a:p>
          <a:p>
            <a:pPr marL="0" indent="0">
              <a:buFont typeface="Brush Script MT" pitchFamily="66" charset="0"/>
              <a:buNone/>
            </a:pPr>
            <a:r>
              <a:rPr lang="en-US" sz="3200" dirty="0" smtClean="0">
                <a:latin typeface="Georgia" pitchFamily="18" charset="0"/>
              </a:rPr>
              <a:t>1)Have equal </a:t>
            </a:r>
            <a:r>
              <a:rPr lang="en-US" sz="3200" dirty="0" err="1" smtClean="0">
                <a:latin typeface="Georgia" pitchFamily="18" charset="0"/>
              </a:rPr>
              <a:t>electronegativities</a:t>
            </a:r>
            <a:r>
              <a:rPr lang="en-US" sz="3200" dirty="0" smtClean="0">
                <a:latin typeface="Georgia" pitchFamily="18" charset="0"/>
              </a:rPr>
              <a:t> or</a:t>
            </a:r>
          </a:p>
          <a:p>
            <a:pPr marL="0" indent="0">
              <a:buFont typeface="Brush Script MT" pitchFamily="66" charset="0"/>
              <a:buNone/>
            </a:pPr>
            <a:r>
              <a:rPr lang="en-US" sz="3200" dirty="0" smtClean="0">
                <a:latin typeface="Georgia" pitchFamily="18" charset="0"/>
              </a:rPr>
              <a:t>2) Are symmetrical</a:t>
            </a:r>
            <a:endParaRPr lang="en-US" sz="3200" dirty="0">
              <a:latin typeface="Georgia" pitchFamily="18" charset="0"/>
            </a:endParaRPr>
          </a:p>
        </p:txBody>
      </p:sp>
    </p:spTree>
    <p:extLst>
      <p:ext uri="{BB962C8B-B14F-4D97-AF65-F5344CB8AC3E}">
        <p14:creationId xmlns:p14="http://schemas.microsoft.com/office/powerpoint/2010/main" val="307280014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a major difference between polar and non-polar molecules?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653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Background is where you include prior knowledge or research for your investigation</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123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Polar molecules will dissolve in water and conduct electricity slightly. Non-polar ones will not dissolve in water and do not conduct electricity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6177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a solution? What is a solute and what is a solvent?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57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#140</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3200" dirty="0" smtClean="0">
              <a:latin typeface="Georgia" pitchFamily="18" charset="0"/>
            </a:endParaRPr>
          </a:p>
          <a:p>
            <a:pPr marL="0" indent="0">
              <a:buNone/>
            </a:pPr>
            <a:r>
              <a:rPr lang="en-US" sz="3200" dirty="0">
                <a:latin typeface="Georgia" pitchFamily="18" charset="0"/>
              </a:rPr>
              <a:t>Solution- A liquid mixture where one substance is dissolved into another (lemonade)</a:t>
            </a:r>
          </a:p>
          <a:p>
            <a:pPr marL="0" indent="0">
              <a:buNone/>
            </a:pPr>
            <a:r>
              <a:rPr lang="en-US" sz="3200" dirty="0">
                <a:latin typeface="Georgia" pitchFamily="18" charset="0"/>
              </a:rPr>
              <a:t>Solute- The substance(s) that was/were dissolved (lemon, sugar)</a:t>
            </a:r>
          </a:p>
          <a:p>
            <a:pPr marL="0" indent="0">
              <a:buNone/>
            </a:pPr>
            <a:r>
              <a:rPr lang="en-US" sz="3200" dirty="0">
                <a:latin typeface="Georgia" pitchFamily="18" charset="0"/>
              </a:rPr>
              <a:t>Solvent- The substance that did the dissolving (water)</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Image result for ionic bond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onic bond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13142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do polar and nonpolar compounds dissolve in?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62034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Like dissolves like!</a:t>
            </a:r>
          </a:p>
          <a:p>
            <a:pPr marL="0" indent="0">
              <a:buNone/>
            </a:pPr>
            <a:r>
              <a:rPr lang="en-US" sz="3200" dirty="0">
                <a:latin typeface="Georgia" pitchFamily="18" charset="0"/>
              </a:rPr>
              <a:t>Polar compounds dissolve in polar liquids (i.e. </a:t>
            </a:r>
            <a:r>
              <a:rPr lang="en-US" sz="3200" dirty="0" err="1">
                <a:latin typeface="Georgia" pitchFamily="18" charset="0"/>
              </a:rPr>
              <a:t>NaCl</a:t>
            </a:r>
            <a:r>
              <a:rPr lang="en-US" sz="3200" dirty="0">
                <a:latin typeface="Georgia" pitchFamily="18" charset="0"/>
              </a:rPr>
              <a:t> in H2O)</a:t>
            </a:r>
          </a:p>
          <a:p>
            <a:pPr marL="0" indent="0">
              <a:buNone/>
            </a:pPr>
            <a:r>
              <a:rPr lang="en-US" sz="3200" dirty="0">
                <a:latin typeface="Georgia" pitchFamily="18" charset="0"/>
              </a:rPr>
              <a:t>Nonpolar compounds dissolve in nonpolar liquids (i.e. Glycerol in Alcohol)</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81519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type of compound is water? What types of substances will dissolve in water?</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9415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Water is a polar covalent compound that will dissolve other polar substances as well as many ionic compounds.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25554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the names of the words that describe the tendency for water to stick to a) itself and b)other compounds?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2720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a:t>
            </a:r>
            <a:endParaRPr lang="en-US" dirty="0"/>
          </a:p>
        </p:txBody>
      </p:sp>
      <p:sp>
        <p:nvSpPr>
          <p:cNvPr id="3" name="Content Placeholder 2"/>
          <p:cNvSpPr>
            <a:spLocks noGrp="1"/>
          </p:cNvSpPr>
          <p:nvPr>
            <p:ph idx="1"/>
          </p:nvPr>
        </p:nvSpPr>
        <p:spPr/>
        <p:txBody>
          <a:bodyPr>
            <a:normAutofit/>
          </a:bodyPr>
          <a:lstStyle/>
          <a:p>
            <a:pPr marL="514350" indent="-514350">
              <a:buAutoNum type="alphaLcParenR"/>
            </a:pPr>
            <a:r>
              <a:rPr lang="en-US" sz="3200" dirty="0" smtClean="0">
                <a:latin typeface="Georgia" pitchFamily="18" charset="0"/>
              </a:rPr>
              <a:t>Cohesion</a:t>
            </a:r>
          </a:p>
          <a:p>
            <a:pPr marL="514350" indent="-514350">
              <a:buAutoNum type="alphaLcParenR"/>
            </a:pPr>
            <a:r>
              <a:rPr lang="en-US" sz="3200" dirty="0">
                <a:latin typeface="Georgia" pitchFamily="18" charset="0"/>
              </a:rPr>
              <a:t>A</a:t>
            </a:r>
            <a:r>
              <a:rPr lang="en-US" sz="3200" dirty="0" smtClean="0">
                <a:latin typeface="Georgia" pitchFamily="18" charset="0"/>
              </a:rPr>
              <a:t>dhesion</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16935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chromatography?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27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1905000"/>
            <a:ext cx="6172200" cy="1569660"/>
          </a:xfrm>
          <a:prstGeom prst="rect">
            <a:avLst/>
          </a:prstGeom>
          <a:noFill/>
        </p:spPr>
        <p:txBody>
          <a:bodyPr wrap="square" rtlCol="0">
            <a:spAutoFit/>
          </a:bodyPr>
          <a:lstStyle/>
          <a:p>
            <a:r>
              <a:rPr lang="en-US" sz="3200" dirty="0" smtClean="0">
                <a:latin typeface="Georgia" panose="02040502050405020303" pitchFamily="18" charset="0"/>
              </a:rPr>
              <a:t>What should be included in a research question or problem statement to make it testable?</a:t>
            </a:r>
            <a:endParaRPr lang="en-US" sz="3200" dirty="0">
              <a:latin typeface="Georgia" panose="02040502050405020303" pitchFamily="18" charset="0"/>
            </a:endParaRPr>
          </a:p>
        </p:txBody>
      </p:sp>
    </p:spTree>
    <p:extLst>
      <p:ext uri="{BB962C8B-B14F-4D97-AF65-F5344CB8AC3E}">
        <p14:creationId xmlns:p14="http://schemas.microsoft.com/office/powerpoint/2010/main" val="150677436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Chromatography is the separation of substances based on their molecular sizes ( usually as they moved as a liquid across a substrate like paper)</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762" y="4572000"/>
            <a:ext cx="2486863" cy="172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16935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conductivity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6381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 substance’s ability to allow electricity or heat to pass through itself </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07494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are </a:t>
            </a:r>
            <a:r>
              <a:rPr lang="en-US" sz="3200" b="1" dirty="0" smtClean="0">
                <a:latin typeface="Georgia" pitchFamily="18" charset="0"/>
              </a:rPr>
              <a:t>intra</a:t>
            </a:r>
            <a:r>
              <a:rPr lang="en-US" sz="3200" dirty="0" smtClean="0">
                <a:latin typeface="Georgia" pitchFamily="18" charset="0"/>
              </a:rPr>
              <a:t>molecular forces?</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191191"/>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Intramolecular forces are the bonds that hold a compound together from WITHIN (such as ionic bonds or covalent bonds)</a:t>
            </a: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770693"/>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are </a:t>
            </a:r>
            <a:r>
              <a:rPr lang="en-US" sz="3200" b="1" dirty="0" smtClean="0">
                <a:latin typeface="Georgia" pitchFamily="18" charset="0"/>
              </a:rPr>
              <a:t>inter</a:t>
            </a:r>
            <a:r>
              <a:rPr lang="en-US" sz="3200" dirty="0" smtClean="0">
                <a:latin typeface="Georgia" pitchFamily="18" charset="0"/>
              </a:rPr>
              <a:t>molecular forces? </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223705"/>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solidFill>
                  <a:srgbClr val="FF0000"/>
                </a:solidFill>
                <a:latin typeface="Georgia" pitchFamily="18" charset="0"/>
              </a:rPr>
              <a:t>Inter</a:t>
            </a:r>
            <a:r>
              <a:rPr lang="en-US" sz="3200" dirty="0">
                <a:latin typeface="Georgia" pitchFamily="18" charset="0"/>
              </a:rPr>
              <a:t>molecular forces are weak forces that cause a slight attraction between 2 different compounds such as dipole-dipole </a:t>
            </a:r>
          </a:p>
          <a:p>
            <a:pPr marL="0" indent="0">
              <a:buNone/>
            </a:pPr>
            <a:r>
              <a:rPr lang="en-US" sz="3200" dirty="0">
                <a:latin typeface="Georgia" pitchFamily="18" charset="0"/>
              </a:rPr>
              <a:t>(like </a:t>
            </a:r>
            <a:r>
              <a:rPr lang="en-US" sz="3200" dirty="0">
                <a:solidFill>
                  <a:srgbClr val="FF0000"/>
                </a:solidFill>
                <a:latin typeface="Georgia" pitchFamily="18" charset="0"/>
              </a:rPr>
              <a:t>inter</a:t>
            </a:r>
            <a:r>
              <a:rPr lang="en-US" sz="3200" dirty="0">
                <a:latin typeface="Georgia" pitchFamily="18" charset="0"/>
              </a:rPr>
              <a:t>state connects 2 different states)</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617711"/>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Which is stronger, </a:t>
            </a:r>
            <a:r>
              <a:rPr lang="en-US" sz="3200" u="sng" dirty="0">
                <a:latin typeface="Georgia" pitchFamily="18" charset="0"/>
              </a:rPr>
              <a:t>Intra</a:t>
            </a:r>
            <a:r>
              <a:rPr lang="en-US" sz="3200" dirty="0">
                <a:latin typeface="Georgia" pitchFamily="18" charset="0"/>
              </a:rPr>
              <a:t>molecular forces or </a:t>
            </a:r>
            <a:r>
              <a:rPr lang="en-US" sz="3200" u="sng" dirty="0">
                <a:latin typeface="Georgia" pitchFamily="18" charset="0"/>
              </a:rPr>
              <a:t>Inter</a:t>
            </a:r>
            <a:r>
              <a:rPr lang="en-US" sz="3200" dirty="0">
                <a:latin typeface="Georgia" pitchFamily="18" charset="0"/>
              </a:rPr>
              <a:t>molecular forces?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76128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#148</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itchFamily="18" charset="0"/>
              </a:rPr>
              <a:t>Intramolecular are stronger</a:t>
            </a:r>
          </a:p>
          <a:p>
            <a:pPr marL="0" indent="0">
              <a:buNone/>
            </a:pPr>
            <a:endParaRPr lang="en-US" sz="28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736643"/>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Between what type of molecules would you find dipole-dipole interactions?</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92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1</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If you are in lab and have longer hair, what should you do with it?</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2057400"/>
            <a:ext cx="5867400" cy="1077218"/>
          </a:xfrm>
          <a:prstGeom prst="rect">
            <a:avLst/>
          </a:prstGeom>
          <a:noFill/>
        </p:spPr>
        <p:txBody>
          <a:bodyPr wrap="square" rtlCol="0">
            <a:spAutoFit/>
          </a:bodyPr>
          <a:lstStyle/>
          <a:p>
            <a:r>
              <a:rPr lang="en-US" sz="3200" dirty="0" smtClean="0">
                <a:latin typeface="Georgia" panose="02040502050405020303" pitchFamily="18" charset="0"/>
              </a:rPr>
              <a:t>Both responding and manipulated variables</a:t>
            </a:r>
            <a:endParaRPr lang="en-US" sz="3200" dirty="0">
              <a:latin typeface="Georgia" panose="02040502050405020303" pitchFamily="18" charset="0"/>
            </a:endParaRPr>
          </a:p>
        </p:txBody>
      </p:sp>
    </p:spTree>
    <p:extLst>
      <p:ext uri="{BB962C8B-B14F-4D97-AF65-F5344CB8AC3E}">
        <p14:creationId xmlns:p14="http://schemas.microsoft.com/office/powerpoint/2010/main" val="207134691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Two polar molecules</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982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For intermolecular forces, how do you recognize Hydrogen bonds?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53476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itchFamily="18" charset="0"/>
              </a:rPr>
              <a:t> </a:t>
            </a: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39" y="1828621"/>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Hydrogen bonds are an extra strong dipole-dipole interaction that involves Hydrogen!</a:t>
            </a:r>
          </a:p>
          <a:p>
            <a:pPr marL="0" indent="0">
              <a:buFont typeface="Brush Script MT" pitchFamily="66" charset="0"/>
              <a:buNone/>
            </a:pPr>
            <a:r>
              <a:rPr lang="en-US" sz="3200" dirty="0" smtClean="0">
                <a:latin typeface="Georgia" pitchFamily="18" charset="0"/>
              </a:rPr>
              <a:t>H-N</a:t>
            </a:r>
          </a:p>
          <a:p>
            <a:pPr marL="0" indent="0">
              <a:buFont typeface="Brush Script MT" pitchFamily="66" charset="0"/>
              <a:buNone/>
            </a:pPr>
            <a:r>
              <a:rPr lang="en-US" sz="3200" dirty="0" smtClean="0">
                <a:latin typeface="Georgia" pitchFamily="18" charset="0"/>
              </a:rPr>
              <a:t>H-F</a:t>
            </a:r>
          </a:p>
          <a:p>
            <a:pPr marL="0" indent="0">
              <a:buFont typeface="Brush Script MT" pitchFamily="66" charset="0"/>
              <a:buNone/>
            </a:pPr>
            <a:r>
              <a:rPr lang="en-US" sz="3200" dirty="0" smtClean="0">
                <a:latin typeface="Georgia" pitchFamily="18" charset="0"/>
              </a:rPr>
              <a:t>H-O</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434" y="3429000"/>
            <a:ext cx="2638425" cy="272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74399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are </a:t>
            </a:r>
            <a:r>
              <a:rPr lang="en-US" sz="3200" dirty="0">
                <a:latin typeface="Georgia" pitchFamily="18" charset="0"/>
              </a:rPr>
              <a:t>L</a:t>
            </a:r>
            <a:r>
              <a:rPr lang="en-US" sz="3200" dirty="0" smtClean="0">
                <a:latin typeface="Georgia" pitchFamily="18" charset="0"/>
              </a:rPr>
              <a:t>ondon dispersion (Van der Waal’s forces)?</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324275"/>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Georgia" pitchFamily="18" charset="0"/>
              </a:rPr>
              <a:t> </a:t>
            </a:r>
            <a:r>
              <a:rPr lang="en-US" sz="3200" dirty="0">
                <a:latin typeface="Georgia" pitchFamily="18" charset="0"/>
              </a:rPr>
              <a:t>London Dispersion forces are the slight attraction that occurs between two nonpolar molecules</a:t>
            </a:r>
          </a:p>
          <a:p>
            <a:pPr marL="0" indent="0">
              <a:buNone/>
            </a:pPr>
            <a:endParaRPr lang="en-US" sz="2800" dirty="0" smtClean="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954295"/>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compounds undergo dipole-induced intermolecular forces?</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polar molecule with a non-polar molecule</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438053"/>
            <a:ext cx="29051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796980"/>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Which will evaporate more quickly, compounds with weaker intermolecular bonds or compounds with stronger intermolecular bonds ?</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62592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Compounds with weaker intermolecular forces will evaporate more quickly. </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67723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 chemical reaction, define reactants and products? Where are they each written in a chemical equation?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735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hypothesis and what do you need to include?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412724"/>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a:t>
            </a:r>
            <a:endParaRPr lang="en-US" dirty="0"/>
          </a:p>
        </p:txBody>
      </p:sp>
      <p:sp>
        <p:nvSpPr>
          <p:cNvPr id="3" name="Content Placeholder 2"/>
          <p:cNvSpPr>
            <a:spLocks noGrp="1"/>
          </p:cNvSpPr>
          <p:nvPr>
            <p:ph idx="1"/>
          </p:nvPr>
        </p:nvSpPr>
        <p:spPr>
          <a:xfrm>
            <a:off x="1371600" y="1905000"/>
            <a:ext cx="6287845" cy="3818069"/>
          </a:xfrm>
        </p:spPr>
        <p:txBody>
          <a:bodyPr>
            <a:normAutofit fontScale="92500" lnSpcReduction="10000"/>
          </a:bodyPr>
          <a:lstStyle/>
          <a:p>
            <a:pPr marL="0" indent="0">
              <a:buNone/>
            </a:pPr>
            <a:r>
              <a:rPr lang="en-US" sz="3200" dirty="0">
                <a:latin typeface="Georgia" pitchFamily="18" charset="0"/>
              </a:rPr>
              <a:t>Reactants= The </a:t>
            </a:r>
            <a:r>
              <a:rPr lang="en-US" sz="3200" dirty="0" smtClean="0">
                <a:latin typeface="Georgia" pitchFamily="18" charset="0"/>
              </a:rPr>
              <a:t>initial chemicals </a:t>
            </a:r>
            <a:r>
              <a:rPr lang="en-US" sz="3200" dirty="0">
                <a:latin typeface="Georgia" pitchFamily="18" charset="0"/>
              </a:rPr>
              <a:t>involved in a </a:t>
            </a:r>
            <a:r>
              <a:rPr lang="en-US" sz="3200" dirty="0" smtClean="0">
                <a:latin typeface="Georgia" pitchFamily="18" charset="0"/>
              </a:rPr>
              <a:t>reaction and are written on the left side of the equation</a:t>
            </a:r>
            <a:endParaRPr lang="en-US" sz="3200" dirty="0">
              <a:latin typeface="Georgia" pitchFamily="18" charset="0"/>
            </a:endParaRPr>
          </a:p>
          <a:p>
            <a:pPr marL="0" indent="0">
              <a:buNone/>
            </a:pPr>
            <a:r>
              <a:rPr lang="en-US" sz="3200" dirty="0">
                <a:latin typeface="Georgia" pitchFamily="18" charset="0"/>
              </a:rPr>
              <a:t>Products= The resulting chemicals that are present when a reaction is </a:t>
            </a:r>
            <a:r>
              <a:rPr lang="en-US" sz="3200" dirty="0" smtClean="0">
                <a:latin typeface="Georgia" pitchFamily="18" charset="0"/>
              </a:rPr>
              <a:t>completed and are written on the right side of the equation</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68446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the arrow in a chemical equation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4037"/>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The arrow means yields or produces</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20111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Theoretical Yield?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39762"/>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a:t>
            </a:r>
            <a:r>
              <a:rPr lang="en-US" sz="3200" u="sng" dirty="0">
                <a:latin typeface="Georgia" pitchFamily="18" charset="0"/>
              </a:rPr>
              <a:t>expected</a:t>
            </a:r>
            <a:r>
              <a:rPr lang="en-US" sz="3200" dirty="0">
                <a:latin typeface="Georgia" pitchFamily="18" charset="0"/>
              </a:rPr>
              <a:t> amount of product that will form at the end of a reaction (usually </a:t>
            </a:r>
            <a:r>
              <a:rPr lang="en-US" sz="3200" dirty="0" smtClean="0">
                <a:latin typeface="Georgia" pitchFamily="18" charset="0"/>
              </a:rPr>
              <a:t>calculated in grams)</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557215"/>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actual yield in an experiment?</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9995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#157</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sz="3200" dirty="0">
                <a:latin typeface="Georgia" pitchFamily="18" charset="0"/>
              </a:rPr>
              <a:t>Actual yield is the amount of product that was actually produced at the end of an experiment</a:t>
            </a:r>
          </a:p>
          <a:p>
            <a:endParaRPr lang="en-US" dirty="0"/>
          </a:p>
        </p:txBody>
      </p:sp>
    </p:spTree>
    <p:extLst>
      <p:ext uri="{BB962C8B-B14F-4D97-AF65-F5344CB8AC3E}">
        <p14:creationId xmlns:p14="http://schemas.microsoft.com/office/powerpoint/2010/main" val="264028809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percent yield and how is it calculated?</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31612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#158</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sz="3200" dirty="0">
                <a:latin typeface="Georgia" pitchFamily="18" charset="0"/>
              </a:rPr>
              <a:t>The percent yield tells you the percentage of how much product you created</a:t>
            </a:r>
          </a:p>
          <a:p>
            <a:pPr marL="0" indent="0">
              <a:buNone/>
            </a:pPr>
            <a:r>
              <a:rPr lang="en-US" sz="3200" dirty="0">
                <a:latin typeface="Georgia" pitchFamily="18" charset="0"/>
              </a:rPr>
              <a:t>% yield = </a:t>
            </a:r>
            <a:r>
              <a:rPr lang="en-US" sz="3200" u="sng" dirty="0">
                <a:latin typeface="Georgia" pitchFamily="18" charset="0"/>
              </a:rPr>
              <a:t>actual yield</a:t>
            </a:r>
            <a:r>
              <a:rPr lang="en-US" sz="3200" dirty="0">
                <a:latin typeface="Georgia" pitchFamily="18" charset="0"/>
              </a:rPr>
              <a:t>	X 100</a:t>
            </a:r>
          </a:p>
          <a:p>
            <a:pPr marL="0" indent="0">
              <a:buNone/>
            </a:pPr>
            <a:r>
              <a:rPr lang="en-US" sz="3200" dirty="0">
                <a:latin typeface="Georgia" pitchFamily="18" charset="0"/>
              </a:rPr>
              <a:t>	     theoretical yield</a:t>
            </a:r>
          </a:p>
          <a:p>
            <a:endParaRPr lang="en-US" dirty="0"/>
          </a:p>
        </p:txBody>
      </p:sp>
    </p:spTree>
    <p:extLst>
      <p:ext uri="{BB962C8B-B14F-4D97-AF65-F5344CB8AC3E}">
        <p14:creationId xmlns:p14="http://schemas.microsoft.com/office/powerpoint/2010/main" val="399960858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percent error?</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090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An educated guess where you state what you will be testing, what you think will happen and your reasoning.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251074"/>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#159</a:t>
            </a:r>
            <a:endParaRPr lang="en-US" dirty="0"/>
          </a:p>
        </p:txBody>
      </p:sp>
      <p:sp>
        <p:nvSpPr>
          <p:cNvPr id="3" name="Content Placeholder 2"/>
          <p:cNvSpPr>
            <a:spLocks noGrp="1"/>
          </p:cNvSpPr>
          <p:nvPr>
            <p:ph idx="1"/>
          </p:nvPr>
        </p:nvSpPr>
        <p:spPr>
          <a:xfrm>
            <a:off x="1066800" y="1752600"/>
            <a:ext cx="6592645" cy="3970469"/>
          </a:xfrm>
        </p:spPr>
        <p:txBody>
          <a:bodyPr>
            <a:normAutofit/>
          </a:bodyPr>
          <a:lstStyle/>
          <a:p>
            <a:pPr marL="0" indent="0">
              <a:buNone/>
            </a:pPr>
            <a:r>
              <a:rPr lang="en-US" sz="3200" dirty="0">
                <a:latin typeface="Georgia" pitchFamily="18" charset="0"/>
              </a:rPr>
              <a:t>Percent error is the amount of error associated with your actual yield compared to the theoretical one</a:t>
            </a:r>
          </a:p>
          <a:p>
            <a:pPr marL="0" indent="0">
              <a:buNone/>
            </a:pPr>
            <a:r>
              <a:rPr lang="en-US" sz="3200" dirty="0">
                <a:latin typeface="Georgia" pitchFamily="18" charset="0"/>
              </a:rPr>
              <a:t>% error = </a:t>
            </a:r>
            <a:r>
              <a:rPr lang="en-US" sz="3200" u="sng" dirty="0" err="1">
                <a:latin typeface="Georgia" pitchFamily="18" charset="0"/>
              </a:rPr>
              <a:t>theo</a:t>
            </a:r>
            <a:r>
              <a:rPr lang="en-US" sz="3200" u="sng" dirty="0">
                <a:latin typeface="Georgia" pitchFamily="18" charset="0"/>
              </a:rPr>
              <a:t>-actual yield   </a:t>
            </a:r>
            <a:r>
              <a:rPr lang="en-US" sz="3200" dirty="0">
                <a:latin typeface="Georgia" pitchFamily="18" charset="0"/>
              </a:rPr>
              <a:t>X 100</a:t>
            </a:r>
          </a:p>
          <a:p>
            <a:pPr marL="0" indent="0">
              <a:buNone/>
            </a:pPr>
            <a:r>
              <a:rPr lang="en-US" sz="3200" dirty="0">
                <a:latin typeface="Georgia" pitchFamily="18" charset="0"/>
              </a:rPr>
              <a:t>	    	 theoretical yield</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9603"/>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Law of Conservation of Energy?</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05176"/>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Energy is never created or destroyed, it only changes form</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346207"/>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Law of Conservation of Mass?</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total mass of a system is always conserved</a:t>
            </a:r>
          </a:p>
          <a:p>
            <a:pPr marL="0" indent="0">
              <a:buNone/>
            </a:pPr>
            <a:r>
              <a:rPr lang="en-US" sz="3200" dirty="0">
                <a:latin typeface="Georgia" pitchFamily="18" charset="0"/>
              </a:rPr>
              <a:t>Or,</a:t>
            </a:r>
          </a:p>
          <a:p>
            <a:pPr marL="0" indent="0">
              <a:buNone/>
            </a:pPr>
            <a:r>
              <a:rPr lang="en-US" sz="3200" dirty="0">
                <a:latin typeface="Georgia" pitchFamily="18" charset="0"/>
              </a:rPr>
              <a:t>In a Chemical </a:t>
            </a:r>
            <a:r>
              <a:rPr lang="en-US" sz="3200" dirty="0" err="1">
                <a:latin typeface="Georgia" pitchFamily="18" charset="0"/>
              </a:rPr>
              <a:t>Rxn</a:t>
            </a:r>
            <a:r>
              <a:rPr lang="en-US" sz="3200" dirty="0">
                <a:latin typeface="Georgia" pitchFamily="18" charset="0"/>
              </a:rPr>
              <a:t>, the mass of the reactants is the same as the mass of the products</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590559"/>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makes a chemical equation “Balanced”?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665034"/>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47800" y="2150048"/>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The number of atoms on the Reactant side must equal the number of atoms on the Product side</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05275"/>
            <a:ext cx="4495800" cy="185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2817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do you balance a chemical equation?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547961"/>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To balance an equation you can only add a coefficient to the FRONT of a compound to make sure there are the same amount of atoms on both sides of the equation</a:t>
            </a:r>
          </a:p>
          <a:p>
            <a:pPr marL="0" indent="0">
              <a:buNone/>
            </a:pPr>
            <a:r>
              <a:rPr lang="en-US" sz="3200" dirty="0">
                <a:latin typeface="Georgia" pitchFamily="18" charset="0"/>
              </a:rPr>
              <a:t>Ex:</a:t>
            </a:r>
            <a:r>
              <a:rPr lang="en-US" sz="3200" dirty="0">
                <a:solidFill>
                  <a:srgbClr val="FF0000"/>
                </a:solidFill>
                <a:latin typeface="Georgia" pitchFamily="18" charset="0"/>
              </a:rPr>
              <a:t> 2 </a:t>
            </a:r>
            <a:r>
              <a:rPr lang="en-US" sz="3200" dirty="0">
                <a:latin typeface="Georgia" pitchFamily="18" charset="0"/>
              </a:rPr>
              <a:t>H</a:t>
            </a:r>
            <a:r>
              <a:rPr lang="en-US" sz="3200" baseline="-25000" dirty="0">
                <a:latin typeface="Georgia" pitchFamily="18" charset="0"/>
              </a:rPr>
              <a:t>2</a:t>
            </a:r>
            <a:r>
              <a:rPr lang="en-US" sz="3200" dirty="0">
                <a:latin typeface="Georgia" pitchFamily="18" charset="0"/>
              </a:rPr>
              <a:t> + O</a:t>
            </a:r>
            <a:r>
              <a:rPr lang="en-US" sz="3200" baseline="-25000" dirty="0">
                <a:latin typeface="Georgia" pitchFamily="18" charset="0"/>
              </a:rPr>
              <a:t>2</a:t>
            </a:r>
            <a:r>
              <a:rPr lang="en-US" sz="3200" dirty="0">
                <a:latin typeface="Georgia" pitchFamily="18" charset="0"/>
              </a:rPr>
              <a:t> </a:t>
            </a:r>
            <a:r>
              <a:rPr lang="en-US" sz="3200" dirty="0">
                <a:latin typeface="Georgia" pitchFamily="18" charset="0"/>
                <a:sym typeface="Wingdings" pitchFamily="2" charset="2"/>
              </a:rPr>
              <a:t> </a:t>
            </a:r>
            <a:r>
              <a:rPr lang="en-US" sz="3200" dirty="0">
                <a:solidFill>
                  <a:srgbClr val="FF0000"/>
                </a:solidFill>
                <a:latin typeface="Georgia" pitchFamily="18" charset="0"/>
                <a:sym typeface="Wingdings" pitchFamily="2" charset="2"/>
              </a:rPr>
              <a:t>2</a:t>
            </a:r>
            <a:r>
              <a:rPr lang="en-US" sz="3200" dirty="0">
                <a:latin typeface="Georgia" pitchFamily="18" charset="0"/>
                <a:sym typeface="Wingdings" pitchFamily="2" charset="2"/>
              </a:rPr>
              <a:t> H</a:t>
            </a:r>
            <a:r>
              <a:rPr lang="en-US" sz="3200" baseline="-25000" dirty="0">
                <a:latin typeface="Georgia" pitchFamily="18" charset="0"/>
              </a:rPr>
              <a:t>2</a:t>
            </a:r>
            <a:r>
              <a:rPr lang="en-US" sz="3200" dirty="0">
                <a:latin typeface="Georgia" pitchFamily="18" charset="0"/>
                <a:sym typeface="Wingdings" pitchFamily="2" charset="2"/>
              </a:rPr>
              <a:t>O</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866520"/>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#164</a:t>
            </a:r>
            <a:endParaRPr lang="en-US" dirty="0"/>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p:txBody>
          <a:bodyPr>
            <a:normAutofit/>
          </a:bodyPr>
          <a:lstStyle/>
          <a:p>
            <a:pPr marL="0" indent="0">
              <a:buNone/>
            </a:pPr>
            <a:r>
              <a:rPr lang="en-US" sz="3200" dirty="0" smtClean="0">
                <a:latin typeface="Georgia" panose="02040502050405020303" pitchFamily="18" charset="0"/>
              </a:rPr>
              <a:t>What are the five main types of chemical reactions?</a:t>
            </a:r>
            <a:endParaRPr lang="en-US" sz="3200" dirty="0">
              <a:latin typeface="Georgia" panose="02040502050405020303" pitchFamily="18" charset="0"/>
            </a:endParaRPr>
          </a:p>
        </p:txBody>
      </p:sp>
    </p:spTree>
    <p:extLst>
      <p:ext uri="{BB962C8B-B14F-4D97-AF65-F5344CB8AC3E}">
        <p14:creationId xmlns:p14="http://schemas.microsoft.com/office/powerpoint/2010/main" val="3885554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What should procedures include?</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1592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#164</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p:txBody>
          <a:bodyPr>
            <a:normAutofit/>
          </a:bodyPr>
          <a:lstStyle/>
          <a:p>
            <a:pPr marL="0" indent="0">
              <a:buNone/>
            </a:pPr>
            <a:r>
              <a:rPr lang="en-US" sz="3200" dirty="0" smtClean="0">
                <a:latin typeface="Georgia" pitchFamily="18" charset="0"/>
              </a:rPr>
              <a:t>Combination Reaction</a:t>
            </a:r>
          </a:p>
          <a:p>
            <a:pPr marL="0" indent="0">
              <a:buNone/>
            </a:pPr>
            <a:r>
              <a:rPr lang="en-US" sz="3200" dirty="0" smtClean="0">
                <a:latin typeface="Georgia" pitchFamily="18" charset="0"/>
              </a:rPr>
              <a:t>Decomposition Reaction</a:t>
            </a:r>
          </a:p>
          <a:p>
            <a:pPr marL="0" indent="0">
              <a:buNone/>
            </a:pPr>
            <a:r>
              <a:rPr lang="en-US" sz="3200" dirty="0" smtClean="0">
                <a:latin typeface="Georgia" pitchFamily="18" charset="0"/>
              </a:rPr>
              <a:t>Combustion Reaction</a:t>
            </a:r>
          </a:p>
          <a:p>
            <a:pPr marL="0" indent="0">
              <a:buNone/>
            </a:pPr>
            <a:r>
              <a:rPr lang="en-US" sz="3200" dirty="0" smtClean="0">
                <a:latin typeface="Georgia" pitchFamily="18" charset="0"/>
              </a:rPr>
              <a:t>Single Displacement Reaction</a:t>
            </a:r>
          </a:p>
          <a:p>
            <a:pPr marL="0" indent="0">
              <a:buNone/>
            </a:pPr>
            <a:r>
              <a:rPr lang="en-US" sz="3200" dirty="0" smtClean="0">
                <a:latin typeface="Georgia" pitchFamily="18" charset="0"/>
              </a:rPr>
              <a:t>Double Displacement Reaction</a:t>
            </a:r>
            <a:endParaRPr lang="en-US" sz="3200" dirty="0">
              <a:latin typeface="Georgia" pitchFamily="18" charset="0"/>
            </a:endParaRPr>
          </a:p>
        </p:txBody>
      </p:sp>
    </p:spTree>
    <p:extLst>
      <p:ext uri="{BB962C8B-B14F-4D97-AF65-F5344CB8AC3E}">
        <p14:creationId xmlns:p14="http://schemas.microsoft.com/office/powerpoint/2010/main" val="355614831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combustion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6788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Fuel + O</a:t>
            </a:r>
            <a:r>
              <a:rPr lang="en-US" sz="3200" baseline="-25000" dirty="0">
                <a:latin typeface="Georgia" pitchFamily="18" charset="0"/>
              </a:rPr>
              <a:t>2</a:t>
            </a:r>
            <a:r>
              <a:rPr lang="en-US" sz="3200" dirty="0">
                <a:latin typeface="Georgia" pitchFamily="18" charset="0"/>
              </a:rPr>
              <a:t> </a:t>
            </a:r>
            <a:r>
              <a:rPr lang="en-US" sz="3200" dirty="0">
                <a:latin typeface="Georgia" pitchFamily="18" charset="0"/>
                <a:sym typeface="Wingdings" pitchFamily="2" charset="2"/>
              </a:rPr>
              <a:t> CO</a:t>
            </a:r>
            <a:r>
              <a:rPr lang="en-US" sz="3200" baseline="-25000" dirty="0">
                <a:latin typeface="Georgia" pitchFamily="18" charset="0"/>
              </a:rPr>
              <a:t>2</a:t>
            </a:r>
            <a:r>
              <a:rPr lang="en-US" sz="3200" dirty="0">
                <a:latin typeface="Georgia" pitchFamily="18" charset="0"/>
                <a:sym typeface="Wingdings" pitchFamily="2" charset="2"/>
              </a:rPr>
              <a:t> + H</a:t>
            </a:r>
            <a:r>
              <a:rPr lang="en-US" sz="3200" baseline="-25000" dirty="0">
                <a:latin typeface="Georgia" pitchFamily="18" charset="0"/>
              </a:rPr>
              <a:t>2</a:t>
            </a:r>
            <a:r>
              <a:rPr lang="en-US" sz="3200" dirty="0">
                <a:latin typeface="Georgia" pitchFamily="18" charset="0"/>
                <a:sym typeface="Wingdings" pitchFamily="2" charset="2"/>
              </a:rPr>
              <a:t>O</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51014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combination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 Combination Reaction is when two reactants combine to form one product</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133880"/>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happens in a decomposition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72573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Decomposition Reaction is when one large reactant will break down into smaller products</a:t>
            </a:r>
          </a:p>
          <a:p>
            <a:pPr marL="0" indent="0">
              <a:buFont typeface="Brush Script MT" pitchFamily="66" charset="0"/>
              <a:buNone/>
            </a:pPr>
            <a:endParaRPr lang="en-US" sz="3200" dirty="0">
              <a:latin typeface="Georgia" pitchFamily="18"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105" y="4219575"/>
            <a:ext cx="4840595" cy="149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458971"/>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happens in a single displacement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37251"/>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#168</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compound and element will react to form a different compound and different element (a switcheroo!)</a:t>
            </a: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2291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0640"/>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happens in a </a:t>
            </a:r>
            <a:r>
              <a:rPr lang="en-US" sz="3200" dirty="0" smtClean="0">
                <a:latin typeface="Georgia" pitchFamily="18" charset="0"/>
              </a:rPr>
              <a:t>double displacement </a:t>
            </a:r>
            <a:r>
              <a:rPr lang="en-US" sz="3200" dirty="0">
                <a:latin typeface="Georgia" pitchFamily="18" charset="0"/>
              </a:rPr>
              <a:t>reaction?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629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Logical steps to be followed to test the question, with all materials and amounts included as well as variables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608217"/>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Two compounds will react to form two different compounds (a double switcheroo!)</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5410200" cy="76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46855"/>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precipitate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36459"/>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precipitate will form if a product of two reacting chemicals is not soluble in water- it will “fall” out of solution</a:t>
            </a: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976" y="4191000"/>
            <a:ext cx="35052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983908"/>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an aqueous solution?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solution created when a solid is dissolved in water</a:t>
            </a:r>
          </a:p>
          <a:p>
            <a:pPr marL="0" indent="0">
              <a:buFont typeface="Brush Script MT" pitchFamily="66" charset="0"/>
              <a:buNone/>
            </a:pPr>
            <a:r>
              <a:rPr lang="en-US" sz="3200" smtClean="0">
                <a:latin typeface="Georgia" pitchFamily="18" charset="0"/>
              </a:rPr>
              <a:t>NaCl (s)</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r>
              <a:rPr lang="en-US" sz="3200" smtClean="0">
                <a:latin typeface="Georgia" pitchFamily="18" charset="0"/>
              </a:rPr>
              <a:t>NaCl(aq)</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30301"/>
            <a:ext cx="1690688" cy="127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992" y="4670681"/>
            <a:ext cx="2279843" cy="147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779696"/>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precipitate?</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762719"/>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A precipitate is a solid product that falls out of solution as the result of a chemical reaction</a:t>
            </a:r>
          </a:p>
          <a:p>
            <a:pPr marL="0" indent="0">
              <a:buFont typeface="Brush Script MT" pitchFamily="66" charset="0"/>
              <a:buNone/>
            </a:pP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657600"/>
            <a:ext cx="2514600" cy="261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66124"/>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the Molarity of a Solution mean?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892935"/>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Molarity (M) of a solution is equal to the number of moles of a substance dissolved in 1 Liter of solution</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802943"/>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a chemical reaction, what is the limiting reagent?</a:t>
            </a: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12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difference between quantitative and qualitative data?</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40158"/>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The limiting reactant in a chemical reaction is the reactant that runs out first. </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113" y="3886200"/>
            <a:ext cx="6096000" cy="176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489898"/>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rate of a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350311"/>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rate of a reaction is how much time it takes for the reaction to be completed from start to finish</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352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factors affect the rate of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Reaction rate will increase if temperature, concentration increases or particle size decreases.</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420777"/>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Le </a:t>
            </a:r>
            <a:r>
              <a:rPr lang="en-US" sz="3200" dirty="0" err="1">
                <a:latin typeface="Georgia" pitchFamily="18" charset="0"/>
              </a:rPr>
              <a:t>Chatelier’s</a:t>
            </a:r>
            <a:r>
              <a:rPr lang="en-US" sz="3200" dirty="0">
                <a:latin typeface="Georgia" pitchFamily="18" charset="0"/>
              </a:rPr>
              <a:t> Principle state?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271100"/>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#178</a:t>
            </a:r>
            <a:endParaRPr lang="en-US" dirty="0"/>
          </a:p>
        </p:txBody>
      </p:sp>
      <p:sp>
        <p:nvSpPr>
          <p:cNvPr id="3" name="Content Placeholder 2"/>
          <p:cNvSpPr>
            <a:spLocks noGrp="1"/>
          </p:cNvSpPr>
          <p:nvPr>
            <p:ph idx="1"/>
          </p:nvPr>
        </p:nvSpPr>
        <p:spPr>
          <a:xfrm>
            <a:off x="1463040" y="2119257"/>
            <a:ext cx="6676073" cy="3519543"/>
          </a:xfrm>
        </p:spPr>
        <p:txBody>
          <a:bodyPr>
            <a:normAutofit/>
          </a:bodyPr>
          <a:lstStyle/>
          <a:p>
            <a:pPr marL="0" indent="0">
              <a:buNone/>
            </a:pPr>
            <a:r>
              <a:rPr lang="en-US" sz="3200" dirty="0">
                <a:latin typeface="Georgia" pitchFamily="18" charset="0"/>
              </a:rPr>
              <a:t>Le </a:t>
            </a:r>
            <a:r>
              <a:rPr lang="en-US" sz="3200" dirty="0" err="1">
                <a:latin typeface="Georgia" pitchFamily="18" charset="0"/>
              </a:rPr>
              <a:t>Chatelier’s</a:t>
            </a:r>
            <a:r>
              <a:rPr lang="en-US" sz="3200" dirty="0">
                <a:latin typeface="Georgia" pitchFamily="18" charset="0"/>
              </a:rPr>
              <a:t> Principle says if you change the conditions of the reactants in a </a:t>
            </a:r>
            <a:r>
              <a:rPr lang="en-US" sz="3200" dirty="0" err="1">
                <a:latin typeface="Georgia" pitchFamily="18" charset="0"/>
              </a:rPr>
              <a:t>Chem</a:t>
            </a:r>
            <a:r>
              <a:rPr lang="en-US" sz="3200" dirty="0">
                <a:latin typeface="Georgia" pitchFamily="18" charset="0"/>
              </a:rPr>
              <a:t> </a:t>
            </a:r>
            <a:r>
              <a:rPr lang="en-US" sz="3200" dirty="0" err="1">
                <a:latin typeface="Georgia" pitchFamily="18" charset="0"/>
              </a:rPr>
              <a:t>Rxn</a:t>
            </a:r>
            <a:r>
              <a:rPr lang="en-US" sz="3200" dirty="0">
                <a:latin typeface="Georgia" pitchFamily="18" charset="0"/>
              </a:rPr>
              <a:t> to disrupt equilibrium, then the </a:t>
            </a:r>
            <a:r>
              <a:rPr lang="en-US" sz="3200" dirty="0" err="1">
                <a:latin typeface="Georgia" pitchFamily="18" charset="0"/>
              </a:rPr>
              <a:t>rxn</a:t>
            </a:r>
            <a:r>
              <a:rPr lang="en-US" sz="3200" dirty="0">
                <a:latin typeface="Georgia" pitchFamily="18" charset="0"/>
              </a:rPr>
              <a:t> will change to readjust to a new equilibrium</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57334"/>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is equilibrium reached in a chemical reaction?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21549"/>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the amount of reactants and products are such that there is no more net change of either.</a:t>
            </a: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558940"/>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kinetic energy?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568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Quantitative data is numerical while qualitative data describes how a substance appears or behaves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031943"/>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#179</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Kinetic Energy is Energy in motion</a:t>
            </a:r>
          </a:p>
          <a:p>
            <a:pPr marL="0" indent="0">
              <a:buFont typeface="Brush Script MT" pitchFamily="66" charset="0"/>
              <a:buNone/>
            </a:pP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96558"/>
            <a:ext cx="4191000" cy="234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46395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t>
            </a:r>
            <a:r>
              <a:rPr lang="en-US" sz="3200" smtClean="0">
                <a:latin typeface="Georgia" pitchFamily="18" charset="0"/>
              </a:rPr>
              <a:t>potential energy?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smtClean="0">
                <a:latin typeface="Georgia" pitchFamily="18" charset="0"/>
              </a:rPr>
              <a:t>The Energy Stored in a substance or System</a:t>
            </a:r>
          </a:p>
          <a:p>
            <a:pPr marL="0" indent="0">
              <a:buFont typeface="Brush Script MT" pitchFamily="66" charset="0"/>
              <a:buNone/>
            </a:pPr>
            <a:endParaRPr lang="en-US" sz="3200" smtClean="0">
              <a:latin typeface="Georgia" pitchFamily="18" charset="0"/>
            </a:endParaRPr>
          </a:p>
          <a:p>
            <a:pPr marL="0" indent="0">
              <a:buFont typeface="Brush Script MT" pitchFamily="66" charset="0"/>
              <a:buNone/>
            </a:pPr>
            <a:endParaRPr lang="en-US" sz="3200" dirty="0">
              <a:latin typeface="Georgia"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18438"/>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840907"/>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chemical energy?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668404"/>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Chemical energy is the Potential Energy stored within the bonds of a chemical compound (they release when broken!)</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89249"/>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Is energy released or absorbed when bonds form?</a:t>
            </a:r>
          </a:p>
          <a:p>
            <a:pPr marL="0" indent="0">
              <a:buNone/>
            </a:pPr>
            <a:r>
              <a:rPr lang="en-US" sz="3200" dirty="0">
                <a:latin typeface="Georgia" pitchFamily="18" charset="0"/>
              </a:rPr>
              <a:t>Is energy released or absorbed when bonds break?</a:t>
            </a: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302243"/>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Bonds Form = Energy Released</a:t>
            </a:r>
          </a:p>
          <a:p>
            <a:pPr marL="0" indent="0">
              <a:buNone/>
            </a:pPr>
            <a:r>
              <a:rPr lang="en-US" sz="3200" dirty="0">
                <a:latin typeface="Georgia" pitchFamily="18" charset="0"/>
              </a:rPr>
              <a:t>(Energy given off)</a:t>
            </a:r>
          </a:p>
          <a:p>
            <a:pPr marL="0" indent="0">
              <a:buNone/>
            </a:pPr>
            <a:endParaRPr lang="en-US" sz="3200" dirty="0">
              <a:latin typeface="Georgia" pitchFamily="18" charset="0"/>
            </a:endParaRPr>
          </a:p>
          <a:p>
            <a:pPr marL="0" indent="0">
              <a:buNone/>
            </a:pPr>
            <a:r>
              <a:rPr lang="en-US" sz="3200" dirty="0">
                <a:latin typeface="Georgia" pitchFamily="18" charset="0"/>
              </a:rPr>
              <a:t>Bonds Break= Energy Absorbed (Energy needed to break them apart)</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509668"/>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Describe the energy movement (enthalpy) in an Exothermic </a:t>
            </a:r>
            <a:r>
              <a:rPr lang="en-US" sz="3200" dirty="0" smtClean="0">
                <a:latin typeface="Georgia" pitchFamily="18" charset="0"/>
              </a:rPr>
              <a:t>Reaction.</a:t>
            </a:r>
            <a:endParaRPr lang="en-US" sz="3200" dirty="0">
              <a:latin typeface="Georgia" pitchFamily="18" charset="0"/>
            </a:endParaRP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752379"/>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In an </a:t>
            </a:r>
            <a:r>
              <a:rPr lang="en-US" sz="3200" dirty="0" err="1" smtClean="0">
                <a:latin typeface="Georgia" pitchFamily="18" charset="0"/>
              </a:rPr>
              <a:t>EXOthermic</a:t>
            </a:r>
            <a:r>
              <a:rPr lang="en-US" sz="3200" dirty="0" smtClean="0">
                <a:latin typeface="Georgia" pitchFamily="18" charset="0"/>
              </a:rPr>
              <a:t> reaction, energy is released! The energy of the reactants is more than the products (enthalpy is negative)</a:t>
            </a:r>
            <a:endParaRPr lang="en-US" sz="3200" dirty="0">
              <a:latin typeface="Georgia"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267200"/>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543665"/>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Describe the energy movement (enthalpy) in an </a:t>
            </a:r>
            <a:r>
              <a:rPr lang="en-US" sz="3200" dirty="0" smtClean="0">
                <a:latin typeface="Georgia" pitchFamily="18" charset="0"/>
              </a:rPr>
              <a:t>Endothermic Reaction.</a:t>
            </a:r>
            <a:endParaRPr lang="en-US" sz="3200" dirty="0">
              <a:latin typeface="Georgia" pitchFamily="18" charset="0"/>
            </a:endParaRP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995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What are some forms of analysis of data?</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361239"/>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endParaRPr lang="en-US" dirty="0"/>
          </a:p>
        </p:txBody>
      </p:sp>
      <p:sp>
        <p:nvSpPr>
          <p:cNvPr id="7" name="Content Placeholder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n-US" sz="3200" dirty="0" smtClean="0">
                <a:latin typeface="Georgia" pitchFamily="18" charset="0"/>
              </a:rPr>
              <a:t>In an </a:t>
            </a:r>
            <a:r>
              <a:rPr lang="en-US" sz="3200" dirty="0" err="1" smtClean="0">
                <a:latin typeface="Georgia" pitchFamily="18" charset="0"/>
              </a:rPr>
              <a:t>ENDOthermic</a:t>
            </a:r>
            <a:r>
              <a:rPr lang="en-US" sz="3200" dirty="0" smtClean="0">
                <a:latin typeface="Georgia" pitchFamily="18" charset="0"/>
              </a:rPr>
              <a:t> reaction, energy is absorbed! The energy of the reactants is less than the products (enthalpy is positive)</a:t>
            </a:r>
            <a:endParaRPr lang="en-US" sz="320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71174"/>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192574"/>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Enthalpy?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085514"/>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Enthalpy is the amount of heat released </a:t>
            </a:r>
            <a:r>
              <a:rPr lang="en-US" sz="3200" dirty="0" smtClean="0">
                <a:latin typeface="Georgia" pitchFamily="18" charset="0"/>
              </a:rPr>
              <a:t>or absorbed in </a:t>
            </a:r>
            <a:r>
              <a:rPr lang="en-US" sz="3200" dirty="0">
                <a:latin typeface="Georgia" pitchFamily="18" charset="0"/>
              </a:rPr>
              <a:t>a reaction:</a:t>
            </a:r>
          </a:p>
          <a:p>
            <a:pPr marL="0" indent="0">
              <a:buNone/>
            </a:pPr>
            <a:r>
              <a:rPr lang="en-US" sz="3200" dirty="0">
                <a:latin typeface="Georgia" pitchFamily="18" charset="0"/>
              </a:rPr>
              <a:t>Exothermic- </a:t>
            </a:r>
            <a:r>
              <a:rPr lang="en-US" sz="3200" dirty="0" smtClean="0">
                <a:latin typeface="Georgia" pitchFamily="18" charset="0"/>
              </a:rPr>
              <a:t>negative </a:t>
            </a:r>
            <a:r>
              <a:rPr lang="en-US" sz="3200" dirty="0">
                <a:latin typeface="Georgia" pitchFamily="18" charset="0"/>
              </a:rPr>
              <a:t>Enthalpy</a:t>
            </a:r>
          </a:p>
          <a:p>
            <a:pPr marL="0" indent="0">
              <a:buNone/>
            </a:pPr>
            <a:r>
              <a:rPr lang="en-US" sz="3200" dirty="0">
                <a:latin typeface="Georgia" pitchFamily="18" charset="0"/>
              </a:rPr>
              <a:t>Endothermic- </a:t>
            </a:r>
            <a:r>
              <a:rPr lang="en-US" sz="3200" dirty="0" err="1" smtClean="0">
                <a:latin typeface="Georgia" pitchFamily="18" charset="0"/>
              </a:rPr>
              <a:t>postive</a:t>
            </a:r>
            <a:r>
              <a:rPr lang="en-US" sz="3200" dirty="0" smtClean="0">
                <a:latin typeface="Georgia" pitchFamily="18" charset="0"/>
              </a:rPr>
              <a:t> </a:t>
            </a:r>
            <a:r>
              <a:rPr lang="en-US" sz="3200" dirty="0">
                <a:latin typeface="Georgia" pitchFamily="18" charset="0"/>
              </a:rPr>
              <a:t>Enthalpy</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89989"/>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equation to describe Enthalpy- the total heat contained in a reaction?</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267193"/>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p:txBody>
          <a:bodyPr>
            <a:normAutofit/>
          </a:bodyPr>
          <a:lstStyle/>
          <a:p>
            <a:pPr marL="0" indent="0">
              <a:buNone/>
            </a:pPr>
            <a:r>
              <a:rPr lang="en-US" sz="3200" dirty="0" smtClean="0">
                <a:latin typeface="Georgia" pitchFamily="18" charset="0"/>
              </a:rPr>
              <a:t>Enthalpy (H) is equal to Specific Heat of Substance (</a:t>
            </a:r>
            <a:r>
              <a:rPr lang="en-US" sz="3200" dirty="0" err="1" smtClean="0">
                <a:latin typeface="Georgia" pitchFamily="18" charset="0"/>
              </a:rPr>
              <a:t>C</a:t>
            </a:r>
            <a:r>
              <a:rPr lang="en-US" dirty="0" err="1" smtClean="0">
                <a:latin typeface="Georgia" pitchFamily="18" charset="0"/>
              </a:rPr>
              <a:t>p</a:t>
            </a:r>
            <a:r>
              <a:rPr lang="en-US" sz="3200" dirty="0" smtClean="0">
                <a:latin typeface="Georgia" pitchFamily="18" charset="0"/>
              </a:rPr>
              <a:t>) plus Pressure times Volume of substance</a:t>
            </a:r>
          </a:p>
          <a:p>
            <a:pPr marL="0" indent="0">
              <a:buNone/>
            </a:pPr>
            <a:endParaRPr lang="en-US" sz="3200" dirty="0">
              <a:latin typeface="Georgia" pitchFamily="18" charset="0"/>
            </a:endParaRPr>
          </a:p>
          <a:p>
            <a:pPr marL="0" indent="0" algn="ctr">
              <a:buNone/>
            </a:pPr>
            <a:r>
              <a:rPr lang="en-US" sz="4000" dirty="0" smtClean="0">
                <a:latin typeface="Georgia" pitchFamily="18" charset="0"/>
              </a:rPr>
              <a:t>H = </a:t>
            </a:r>
            <a:r>
              <a:rPr lang="en-US" sz="4000" dirty="0" err="1">
                <a:latin typeface="Georgia" pitchFamily="18" charset="0"/>
              </a:rPr>
              <a:t>C</a:t>
            </a:r>
            <a:r>
              <a:rPr lang="en-US" sz="3200" dirty="0" err="1">
                <a:latin typeface="Georgia" pitchFamily="18" charset="0"/>
              </a:rPr>
              <a:t>p</a:t>
            </a:r>
            <a:r>
              <a:rPr lang="en-US" sz="4000" dirty="0">
                <a:latin typeface="Georgia" pitchFamily="18" charset="0"/>
              </a:rPr>
              <a:t> </a:t>
            </a:r>
            <a:r>
              <a:rPr lang="en-US" sz="4000" dirty="0" smtClean="0">
                <a:latin typeface="Georgia" pitchFamily="18" charset="0"/>
              </a:rPr>
              <a:t> + PV</a:t>
            </a:r>
            <a:endParaRPr lang="en-US" sz="4000" dirty="0">
              <a:latin typeface="Georgia" pitchFamily="18" charset="0"/>
            </a:endParaRPr>
          </a:p>
        </p:txBody>
      </p:sp>
    </p:spTree>
    <p:extLst>
      <p:ext uri="{BB962C8B-B14F-4D97-AF65-F5344CB8AC3E}">
        <p14:creationId xmlns:p14="http://schemas.microsoft.com/office/powerpoint/2010/main" val="2085102837"/>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Specific Heat Capacity?</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819164"/>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dirty="0">
                <a:latin typeface="Georgia" pitchFamily="18" charset="0"/>
              </a:rPr>
              <a:t>The amount of energy required to raise the temp of 1 gram of a substance by 1 degree </a:t>
            </a:r>
            <a:r>
              <a:rPr lang="en-US" dirty="0" err="1">
                <a:latin typeface="Georgia" pitchFamily="18" charset="0"/>
              </a:rPr>
              <a:t>Celcius</a:t>
            </a:r>
            <a:endParaRPr lang="en-US" dirty="0">
              <a:latin typeface="Georgia" pitchFamily="18" charset="0"/>
            </a:endParaRPr>
          </a:p>
          <a:p>
            <a:pPr marL="0" indent="0">
              <a:buNone/>
            </a:pPr>
            <a:endParaRPr lang="en-US" dirty="0">
              <a:latin typeface="Georgia" pitchFamily="18" charset="0"/>
            </a:endParaRPr>
          </a:p>
          <a:p>
            <a:pPr marL="0" indent="0">
              <a:buNone/>
            </a:pPr>
            <a:r>
              <a:rPr lang="en-US" sz="2800" b="1" dirty="0" err="1">
                <a:latin typeface="Georgia" pitchFamily="18" charset="0"/>
              </a:rPr>
              <a:t>Cp</a:t>
            </a:r>
            <a:r>
              <a:rPr lang="en-US" sz="2800" b="1" dirty="0">
                <a:latin typeface="Georgia" pitchFamily="18" charset="0"/>
              </a:rPr>
              <a:t> = q/ mass * Temp</a:t>
            </a:r>
          </a:p>
          <a:p>
            <a:pPr marL="0" indent="0">
              <a:buNone/>
            </a:pPr>
            <a:r>
              <a:rPr lang="en-US" dirty="0" err="1">
                <a:latin typeface="Georgia" pitchFamily="18" charset="0"/>
              </a:rPr>
              <a:t>Cp</a:t>
            </a:r>
            <a:r>
              <a:rPr lang="en-US" dirty="0">
                <a:latin typeface="Georgia" pitchFamily="18" charset="0"/>
              </a:rPr>
              <a:t>= Specific Heat</a:t>
            </a:r>
          </a:p>
          <a:p>
            <a:pPr marL="0" indent="0">
              <a:buNone/>
            </a:pPr>
            <a:r>
              <a:rPr lang="en-US" dirty="0">
                <a:latin typeface="Georgia" pitchFamily="18" charset="0"/>
              </a:rPr>
              <a:t>Q= heat Energy</a:t>
            </a:r>
          </a:p>
          <a:p>
            <a:pPr marL="0" indent="0">
              <a:buNone/>
            </a:pPr>
            <a:endParaRPr lang="en-US" dirty="0"/>
          </a:p>
        </p:txBody>
      </p:sp>
    </p:spTree>
    <p:extLst>
      <p:ext uri="{BB962C8B-B14F-4D97-AF65-F5344CB8AC3E}">
        <p14:creationId xmlns:p14="http://schemas.microsoft.com/office/powerpoint/2010/main" val="3214053635"/>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 or F:</a:t>
            </a:r>
          </a:p>
          <a:p>
            <a:pPr marL="0" indent="0">
              <a:buNone/>
            </a:pPr>
            <a:r>
              <a:rPr lang="en-US" sz="3200" dirty="0">
                <a:latin typeface="Georgia" pitchFamily="18" charset="0"/>
              </a:rPr>
              <a:t>When matter changes from one phase to another (such as gas to liquid), enthalpy will also change.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754523"/>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#188</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sz="3200" dirty="0">
                <a:latin typeface="Georgia" pitchFamily="18" charset="0"/>
              </a:rPr>
              <a:t>True!</a:t>
            </a:r>
          </a:p>
          <a:p>
            <a:pPr marL="0" indent="0">
              <a:buNone/>
            </a:pPr>
            <a:r>
              <a:rPr lang="en-US" sz="3200" dirty="0">
                <a:latin typeface="Georgia" pitchFamily="18" charset="0"/>
              </a:rPr>
              <a:t>Enthalpy (total energy) will change when matter changes phase!</a:t>
            </a:r>
          </a:p>
          <a:p>
            <a:pPr marL="0" indent="0">
              <a:buNone/>
            </a:pPr>
            <a:endParaRPr lang="en-US" dirty="0"/>
          </a:p>
        </p:txBody>
      </p:sp>
    </p:spTree>
    <p:extLst>
      <p:ext uri="{BB962C8B-B14F-4D97-AF65-F5344CB8AC3E}">
        <p14:creationId xmlns:p14="http://schemas.microsoft.com/office/powerpoint/2010/main" val="1821415086"/>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Heat of Fusion?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715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Graphs, calculations, and reflective questions about the data.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167009"/>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sz="3200" dirty="0" err="1">
                <a:latin typeface="Georgia" pitchFamily="18" charset="0"/>
              </a:rPr>
              <a:t>H</a:t>
            </a:r>
            <a:r>
              <a:rPr lang="en-US" sz="3200" baseline="-25000" dirty="0" err="1">
                <a:latin typeface="Georgia" pitchFamily="18" charset="0"/>
              </a:rPr>
              <a:t>fus</a:t>
            </a:r>
            <a:r>
              <a:rPr lang="en-US" sz="3200" dirty="0">
                <a:latin typeface="Georgia" pitchFamily="18" charset="0"/>
              </a:rPr>
              <a:t> is the amount of energy needed to change a solid to a liquid</a:t>
            </a:r>
          </a:p>
          <a:p>
            <a:pPr marL="0" indent="0">
              <a:buNone/>
            </a:pPr>
            <a:endParaRPr lang="en-US" dirty="0"/>
          </a:p>
        </p:txBody>
      </p:sp>
    </p:spTree>
    <p:extLst>
      <p:ext uri="{BB962C8B-B14F-4D97-AF65-F5344CB8AC3E}">
        <p14:creationId xmlns:p14="http://schemas.microsoft.com/office/powerpoint/2010/main" val="3679004775"/>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a:t>
            </a:r>
            <a:endParaRPr lang="en-US" dirty="0"/>
          </a:p>
        </p:txBody>
      </p:sp>
      <p:sp>
        <p:nvSpPr>
          <p:cNvPr id="3" name="Content Placeholder 2"/>
          <p:cNvSpPr>
            <a:spLocks noGrp="1"/>
          </p:cNvSpPr>
          <p:nvPr>
            <p:ph idx="1"/>
          </p:nvPr>
        </p:nvSpPr>
        <p:spPr>
          <a:xfrm>
            <a:off x="1219200" y="1981200"/>
            <a:ext cx="6440245" cy="3741869"/>
          </a:xfrm>
        </p:spPr>
        <p:txBody>
          <a:bodyPr>
            <a:normAutofit/>
          </a:bodyPr>
          <a:lstStyle/>
          <a:p>
            <a:pPr marL="0" indent="0">
              <a:buNone/>
            </a:pPr>
            <a:r>
              <a:rPr lang="en-US" sz="3200" dirty="0" smtClean="0">
                <a:latin typeface="Georgia" pitchFamily="18" charset="0"/>
              </a:rPr>
              <a:t>What is the Heat of Vaporization?</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21549"/>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200" dirty="0" err="1">
                <a:latin typeface="Georgia" pitchFamily="18" charset="0"/>
              </a:rPr>
              <a:t>H</a:t>
            </a:r>
            <a:r>
              <a:rPr lang="en-US" sz="3200" baseline="-25000" dirty="0" err="1">
                <a:latin typeface="Georgia" pitchFamily="18" charset="0"/>
              </a:rPr>
              <a:t>vap</a:t>
            </a:r>
            <a:r>
              <a:rPr lang="en-US" sz="3200" dirty="0">
                <a:latin typeface="Georgia" pitchFamily="18" charset="0"/>
              </a:rPr>
              <a:t> is the amount of energy needed to change a liquid to a gas</a:t>
            </a:r>
          </a:p>
          <a:p>
            <a:pPr marL="0" indent="0">
              <a:buNone/>
            </a:pPr>
            <a:endParaRPr lang="en-US" sz="3200" dirty="0"/>
          </a:p>
        </p:txBody>
      </p:sp>
    </p:spTree>
    <p:extLst>
      <p:ext uri="{BB962C8B-B14F-4D97-AF65-F5344CB8AC3E}">
        <p14:creationId xmlns:p14="http://schemas.microsoft.com/office/powerpoint/2010/main" val="2393558940"/>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Hess’s Law state?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14697"/>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Hess’s Law says that the total enthalpy (heat energy) of a system is equal to the sum of ALL of the </a:t>
            </a:r>
            <a:r>
              <a:rPr lang="en-US" sz="3200" dirty="0" smtClean="0">
                <a:latin typeface="Georgia" pitchFamily="18" charset="0"/>
              </a:rPr>
              <a:t>changes  for the partial reactions</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5158"/>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Change in Heat equation (enthalpy of formation </a:t>
            </a:r>
            <a:r>
              <a:rPr lang="en-US" sz="3200" dirty="0" err="1">
                <a:latin typeface="Georgia" pitchFamily="18" charset="0"/>
              </a:rPr>
              <a:t>H</a:t>
            </a:r>
            <a:r>
              <a:rPr lang="en-US" sz="1800" dirty="0" err="1">
                <a:latin typeface="Georgia" pitchFamily="18" charset="0"/>
              </a:rPr>
              <a:t>f</a:t>
            </a:r>
            <a:r>
              <a:rPr lang="en-US" sz="3200" dirty="0">
                <a:latin typeface="Georgia" pitchFamily="18" charset="0"/>
              </a:rPr>
              <a:t>)?</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18523"/>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The Enthalpy of Formation (</a:t>
            </a:r>
            <a:r>
              <a:rPr lang="en-US" sz="3200" dirty="0" err="1">
                <a:latin typeface="Georgia" pitchFamily="18" charset="0"/>
              </a:rPr>
              <a:t>H</a:t>
            </a:r>
            <a:r>
              <a:rPr lang="en-US" sz="1800" dirty="0" err="1">
                <a:latin typeface="Georgia" pitchFamily="18" charset="0"/>
              </a:rPr>
              <a:t>f</a:t>
            </a:r>
            <a:r>
              <a:rPr lang="en-US" sz="3200" dirty="0">
                <a:latin typeface="Georgia" pitchFamily="18" charset="0"/>
              </a:rPr>
              <a:t>)</a:t>
            </a:r>
          </a:p>
          <a:p>
            <a:pPr marL="0" indent="0">
              <a:buNone/>
            </a:pPr>
            <a:r>
              <a:rPr lang="en-US" sz="3200" dirty="0">
                <a:latin typeface="Georgia" pitchFamily="18" charset="0"/>
              </a:rPr>
              <a:t>is found by</a:t>
            </a:r>
          </a:p>
          <a:p>
            <a:pPr marL="0" indent="0">
              <a:buNone/>
            </a:pPr>
            <a:r>
              <a:rPr lang="en-US" sz="3200" dirty="0">
                <a:latin typeface="Georgia" pitchFamily="18" charset="0"/>
              </a:rPr>
              <a:t> </a:t>
            </a:r>
            <a:r>
              <a:rPr lang="en-US" sz="4800" dirty="0" err="1">
                <a:latin typeface="Georgia" pitchFamily="18" charset="0"/>
              </a:rPr>
              <a:t>H</a:t>
            </a:r>
            <a:r>
              <a:rPr lang="en-US" sz="3200" dirty="0" err="1">
                <a:latin typeface="Georgia" pitchFamily="18" charset="0"/>
              </a:rPr>
              <a:t>f</a:t>
            </a:r>
            <a:r>
              <a:rPr lang="en-US" sz="3200" dirty="0">
                <a:latin typeface="Georgia" pitchFamily="18" charset="0"/>
              </a:rPr>
              <a:t> = </a:t>
            </a:r>
            <a:r>
              <a:rPr lang="en-US" sz="3200" dirty="0">
                <a:latin typeface="Agency FB"/>
              </a:rPr>
              <a:t>∆</a:t>
            </a:r>
            <a:r>
              <a:rPr lang="en-US" sz="3200" dirty="0" err="1">
                <a:latin typeface="Georgia" pitchFamily="18" charset="0"/>
              </a:rPr>
              <a:t>H</a:t>
            </a:r>
            <a:r>
              <a:rPr lang="en-US" sz="1800" dirty="0" err="1">
                <a:latin typeface="Georgia" pitchFamily="18" charset="0"/>
              </a:rPr>
              <a:t>f,products</a:t>
            </a:r>
            <a:r>
              <a:rPr lang="en-US" sz="3200" dirty="0">
                <a:latin typeface="Georgia" pitchFamily="18" charset="0"/>
              </a:rPr>
              <a:t>  - </a:t>
            </a:r>
            <a:r>
              <a:rPr lang="en-US" sz="3200" dirty="0">
                <a:latin typeface="Agency FB"/>
              </a:rPr>
              <a:t>∆</a:t>
            </a:r>
            <a:r>
              <a:rPr lang="en-US" sz="3200" dirty="0" err="1">
                <a:latin typeface="Georgia" pitchFamily="18" charset="0"/>
              </a:rPr>
              <a:t>H</a:t>
            </a:r>
            <a:r>
              <a:rPr lang="en-US" sz="1800" dirty="0" err="1">
                <a:latin typeface="Georgia" pitchFamily="18" charset="0"/>
              </a:rPr>
              <a:t>f,reactants</a:t>
            </a:r>
            <a:endParaRPr lang="en-US" sz="3200" dirty="0">
              <a:latin typeface="Georgia" pitchFamily="18" charset="0"/>
            </a:endParaRP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31180"/>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does Calorimetry measure?</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75332"/>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200" dirty="0">
                <a:latin typeface="Georgia" pitchFamily="18" charset="0"/>
              </a:rPr>
              <a:t>The amount of energy found in substances measured by the amount of heat that is absorbed by water as the substance is burned (that’s how we know how many calories are in food!)</a:t>
            </a:r>
          </a:p>
          <a:p>
            <a:pPr marL="0" indent="0">
              <a:buNone/>
            </a:pPr>
            <a:endParaRPr lang="en-US" sz="3200" dirty="0"/>
          </a:p>
        </p:txBody>
      </p:sp>
    </p:spTree>
    <p:extLst>
      <p:ext uri="{BB962C8B-B14F-4D97-AF65-F5344CB8AC3E}">
        <p14:creationId xmlns:p14="http://schemas.microsoft.com/office/powerpoint/2010/main" val="3112362920"/>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Which has the most energy content stored in their bonds- fats, carbohydrates, or </a:t>
            </a:r>
            <a:r>
              <a:rPr lang="en-US" sz="3200" dirty="0" smtClean="0">
                <a:latin typeface="Georgia" pitchFamily="18" charset="0"/>
              </a:rPr>
              <a:t>proteins?</a:t>
            </a:r>
            <a:endParaRPr lang="en-US" sz="3200" dirty="0">
              <a:latin typeface="Georgia" pitchFamily="18" charset="0"/>
            </a:endParaRP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38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should be included in a conclusion?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979332"/>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200" dirty="0" smtClean="0">
                <a:latin typeface="Georgia" panose="02040502050405020303" pitchFamily="18" charset="0"/>
              </a:rPr>
              <a:t>Fats have the most energy content, followed by proteins and carbohydrates.</a:t>
            </a:r>
            <a:endParaRPr lang="en-US" sz="3200" dirty="0">
              <a:latin typeface="Georgia" panose="02040502050405020303" pitchFamily="18" charset="0"/>
            </a:endParaRPr>
          </a:p>
        </p:txBody>
      </p:sp>
    </p:spTree>
    <p:extLst>
      <p:ext uri="{BB962C8B-B14F-4D97-AF65-F5344CB8AC3E}">
        <p14:creationId xmlns:p14="http://schemas.microsoft.com/office/powerpoint/2010/main" val="633059353"/>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According to Boyle’s gas law, when the volume of a gas increases, the pressure ______?</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658201"/>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200" dirty="0">
                <a:latin typeface="Georgia" pitchFamily="18" charset="0"/>
              </a:rPr>
              <a:t>According to Boyle’s gas law, when the volume of a gas increases, the pressure </a:t>
            </a:r>
            <a:r>
              <a:rPr lang="en-US" sz="3200" dirty="0">
                <a:solidFill>
                  <a:srgbClr val="FF0000"/>
                </a:solidFill>
                <a:latin typeface="Georgia" pitchFamily="18" charset="0"/>
              </a:rPr>
              <a:t>decreases</a:t>
            </a:r>
          </a:p>
          <a:p>
            <a:pPr marL="0" indent="0">
              <a:buNone/>
            </a:pPr>
            <a:r>
              <a:rPr lang="en-US" sz="3200" dirty="0">
                <a:latin typeface="Georgia" panose="02040502050405020303" pitchFamily="18" charset="0"/>
              </a:rPr>
              <a:t>(and vice versa!)</a:t>
            </a:r>
          </a:p>
          <a:p>
            <a:pPr marL="0" indent="0">
              <a:buNone/>
            </a:pPr>
            <a:endParaRPr lang="en-US" sz="3200" dirty="0">
              <a:latin typeface="Georgia" panose="02040502050405020303" pitchFamily="18" charset="0"/>
            </a:endParaRPr>
          </a:p>
        </p:txBody>
      </p:sp>
    </p:spTree>
    <p:extLst>
      <p:ext uri="{BB962C8B-B14F-4D97-AF65-F5344CB8AC3E}">
        <p14:creationId xmlns:p14="http://schemas.microsoft.com/office/powerpoint/2010/main" val="2704022345"/>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Guy-</a:t>
            </a:r>
            <a:r>
              <a:rPr lang="en-US" sz="3200" dirty="0" err="1">
                <a:latin typeface="Georgia" pitchFamily="18" charset="0"/>
              </a:rPr>
              <a:t>Lussac’s</a:t>
            </a:r>
            <a:r>
              <a:rPr lang="en-US" sz="3200" dirty="0">
                <a:latin typeface="Georgia" pitchFamily="18" charset="0"/>
              </a:rPr>
              <a:t> Gas Law state?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349545"/>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According to Guy-</a:t>
            </a:r>
            <a:r>
              <a:rPr lang="en-US" sz="3200" dirty="0" err="1">
                <a:latin typeface="Georgia" pitchFamily="18" charset="0"/>
              </a:rPr>
              <a:t>Lussac’s</a:t>
            </a:r>
            <a:r>
              <a:rPr lang="en-US" sz="3200" dirty="0">
                <a:latin typeface="Georgia" pitchFamily="18" charset="0"/>
              </a:rPr>
              <a:t> gas law, as the temp of a gas increases, so does the pressure</a:t>
            </a:r>
          </a:p>
          <a:p>
            <a:pPr marL="0" indent="0" algn="ctr">
              <a:buNone/>
            </a:pPr>
            <a:r>
              <a:rPr lang="en-US" sz="4000" dirty="0">
                <a:latin typeface="Georgia" pitchFamily="18" charset="0"/>
              </a:rPr>
              <a:t>P1/T1 = P2/T2</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394"/>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Charles’ Gas Law state?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71628"/>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Charles’ Law states that the volume of gas is proportional to its temperature</a:t>
            </a:r>
          </a:p>
          <a:p>
            <a:pPr marL="0" indent="0" algn="ctr">
              <a:buNone/>
            </a:pPr>
            <a:r>
              <a:rPr lang="en-US" sz="4000" dirty="0">
                <a:latin typeface="Georgia" pitchFamily="18" charset="0"/>
              </a:rPr>
              <a:t>V1/T1 = V2/T2</a:t>
            </a:r>
          </a:p>
          <a:p>
            <a:pPr marL="0" indent="0">
              <a:buNone/>
            </a:pPr>
            <a:endParaRPr lang="en-US" sz="3200"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590048"/>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a:t>
            </a:r>
            <a:endParaRPr lang="en-US" dirty="0"/>
          </a:p>
        </p:txBody>
      </p:sp>
      <p:sp>
        <p:nvSpPr>
          <p:cNvPr id="3" name="Content Placeholder 2"/>
          <p:cNvSpPr>
            <a:spLocks noGrp="1"/>
          </p:cNvSpPr>
          <p:nvPr>
            <p:ph idx="1"/>
          </p:nvPr>
        </p:nvSpPr>
        <p:spPr>
          <a:xfrm>
            <a:off x="1447800" y="2113472"/>
            <a:ext cx="6196405" cy="3603812"/>
          </a:xfrm>
        </p:spPr>
        <p:txBody>
          <a:bodyPr>
            <a:normAutofit/>
          </a:bodyPr>
          <a:lstStyle/>
          <a:p>
            <a:pPr marL="0" indent="0">
              <a:buNone/>
            </a:pPr>
            <a:r>
              <a:rPr lang="en-US" sz="3200" dirty="0">
                <a:latin typeface="Georgia" pitchFamily="18" charset="0"/>
              </a:rPr>
              <a:t>What is the formula that describes all three gas laws combined?</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06177"/>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p:txBody>
          <a:bodyPr>
            <a:normAutofit/>
          </a:bodyPr>
          <a:lstStyle/>
          <a:p>
            <a:pPr marL="0" indent="0">
              <a:buNone/>
            </a:pPr>
            <a:r>
              <a:rPr lang="en-US" sz="3200" dirty="0" smtClean="0">
                <a:latin typeface="Georgia" pitchFamily="18" charset="0"/>
              </a:rPr>
              <a:t>P</a:t>
            </a:r>
            <a:r>
              <a:rPr lang="en-US" sz="3200" baseline="-25000" dirty="0" smtClean="0">
                <a:latin typeface="Georgia" pitchFamily="18" charset="0"/>
              </a:rPr>
              <a:t>1</a:t>
            </a:r>
            <a:r>
              <a:rPr lang="en-US" sz="3200" dirty="0" smtClean="0">
                <a:latin typeface="Georgia" pitchFamily="18" charset="0"/>
              </a:rPr>
              <a:t>V</a:t>
            </a:r>
            <a:r>
              <a:rPr lang="en-US" sz="3200" baseline="-25000" dirty="0" smtClean="0">
                <a:latin typeface="Georgia" pitchFamily="18" charset="0"/>
              </a:rPr>
              <a:t>1</a:t>
            </a:r>
            <a:r>
              <a:rPr lang="en-US" sz="3200" dirty="0" smtClean="0">
                <a:latin typeface="Georgia" pitchFamily="18" charset="0"/>
              </a:rPr>
              <a:t>	=    P</a:t>
            </a:r>
            <a:r>
              <a:rPr lang="en-US" sz="3200" baseline="-25000" dirty="0" smtClean="0">
                <a:latin typeface="Georgia" pitchFamily="18" charset="0"/>
              </a:rPr>
              <a:t>2</a:t>
            </a:r>
            <a:r>
              <a:rPr lang="en-US" sz="3200" dirty="0" smtClean="0">
                <a:latin typeface="Georgia" pitchFamily="18" charset="0"/>
              </a:rPr>
              <a:t>V</a:t>
            </a:r>
            <a:r>
              <a:rPr lang="en-US" sz="3200" baseline="-25000" dirty="0">
                <a:latin typeface="Georgia" pitchFamily="18" charset="0"/>
              </a:rPr>
              <a:t>2</a:t>
            </a:r>
            <a:r>
              <a:rPr lang="en-US" sz="3200" dirty="0">
                <a:latin typeface="Georgia" pitchFamily="18" charset="0"/>
              </a:rPr>
              <a:t>	</a:t>
            </a:r>
            <a:endParaRPr lang="en-US" sz="3200" dirty="0" smtClean="0">
              <a:latin typeface="Georgia" pitchFamily="18" charset="0"/>
            </a:endParaRPr>
          </a:p>
          <a:p>
            <a:pPr marL="0" indent="0">
              <a:buNone/>
            </a:pPr>
            <a:r>
              <a:rPr lang="en-US" sz="3200" dirty="0" smtClean="0">
                <a:latin typeface="Georgia" pitchFamily="18" charset="0"/>
              </a:rPr>
              <a:t>  T</a:t>
            </a:r>
            <a:r>
              <a:rPr lang="en-US" sz="3200" baseline="-25000" dirty="0" smtClean="0">
                <a:latin typeface="Georgia" pitchFamily="18" charset="0"/>
              </a:rPr>
              <a:t>1</a:t>
            </a:r>
            <a:r>
              <a:rPr lang="en-US" sz="3200" dirty="0">
                <a:latin typeface="Georgia" pitchFamily="18" charset="0"/>
              </a:rPr>
              <a:t>	 </a:t>
            </a:r>
            <a:r>
              <a:rPr lang="en-US" sz="3200" dirty="0" smtClean="0">
                <a:latin typeface="Georgia" pitchFamily="18" charset="0"/>
              </a:rPr>
              <a:t>        T</a:t>
            </a:r>
            <a:r>
              <a:rPr lang="en-US" sz="3200" baseline="-25000" dirty="0" smtClean="0">
                <a:latin typeface="Georgia" pitchFamily="18" charset="0"/>
              </a:rPr>
              <a:t>2</a:t>
            </a:r>
          </a:p>
          <a:p>
            <a:pPr marL="0" indent="0">
              <a:buNone/>
            </a:pPr>
            <a:endParaRPr lang="en-US" sz="3200" baseline="-25000" dirty="0">
              <a:latin typeface="Georgia" pitchFamily="18" charset="0"/>
            </a:endParaRPr>
          </a:p>
          <a:p>
            <a:pPr marL="0" indent="0">
              <a:buNone/>
            </a:pPr>
            <a:r>
              <a:rPr lang="en-US" sz="2800" dirty="0" smtClean="0">
                <a:latin typeface="Georgia" pitchFamily="18" charset="0"/>
              </a:rPr>
              <a:t>P= Pressure</a:t>
            </a:r>
          </a:p>
          <a:p>
            <a:pPr marL="0" indent="0">
              <a:buNone/>
            </a:pPr>
            <a:r>
              <a:rPr lang="en-US" sz="2800" dirty="0" smtClean="0">
                <a:latin typeface="Georgia" pitchFamily="18" charset="0"/>
              </a:rPr>
              <a:t>V= Volume</a:t>
            </a:r>
          </a:p>
          <a:p>
            <a:pPr marL="0" indent="0">
              <a:buNone/>
            </a:pPr>
            <a:r>
              <a:rPr lang="en-US" sz="2800" dirty="0" smtClean="0">
                <a:latin typeface="Georgia" pitchFamily="18" charset="0"/>
              </a:rPr>
              <a:t>T= Temperature</a:t>
            </a:r>
            <a:endParaRPr lang="en-US" sz="2800" dirty="0">
              <a:latin typeface="Georgia" pitchFamily="18" charset="0"/>
            </a:endParaRPr>
          </a:p>
        </p:txBody>
      </p:sp>
      <p:cxnSp>
        <p:nvCxnSpPr>
          <p:cNvPr id="7" name="Straight Connector 6"/>
          <p:cNvCxnSpPr/>
          <p:nvPr/>
        </p:nvCxnSpPr>
        <p:spPr>
          <a:xfrm>
            <a:off x="1447800" y="2743200"/>
            <a:ext cx="99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2743200"/>
            <a:ext cx="99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643940"/>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does Avogadro’s Law of gases state?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78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1</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Keep all long hair pulled back and tied</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claim, evidence and reasoning (CER) for what happened, discussion of hypothesis, discussion of precision and accuracy of data, real world application and a new question to be tested.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10938"/>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a:bodyPr>
          <a:lstStyle/>
          <a:p>
            <a:pPr marL="0" indent="0">
              <a:buNone/>
            </a:pPr>
            <a:r>
              <a:rPr lang="en-US" sz="3200" dirty="0">
                <a:latin typeface="Georgia" pitchFamily="18" charset="0"/>
              </a:rPr>
              <a:t>The Volume of a gas is proportional to the number of moles of a gas present (If the amount of gas increases, so does the volume of the gas)</a:t>
            </a:r>
            <a:endParaRPr lang="en-US" sz="2800" dirty="0">
              <a:latin typeface="Georgia" pitchFamily="18" charset="0"/>
            </a:endParaRPr>
          </a:p>
          <a:p>
            <a:pPr marL="0" indent="0">
              <a:buNone/>
            </a:pPr>
            <a:endParaRPr lang="en-US" sz="3200" dirty="0">
              <a:latin typeface="Georgia" panose="02040502050405020303" pitchFamily="18" charset="0"/>
            </a:endParaRPr>
          </a:p>
        </p:txBody>
      </p:sp>
    </p:spTree>
    <p:extLst>
      <p:ext uri="{BB962C8B-B14F-4D97-AF65-F5344CB8AC3E}">
        <p14:creationId xmlns:p14="http://schemas.microsoft.com/office/powerpoint/2010/main" val="4273114987"/>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the volume of any gas at standard room temperature and pressure?</a:t>
            </a:r>
          </a:p>
          <a:p>
            <a:pPr marL="0" indent="0">
              <a:buNone/>
            </a:pP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84139"/>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a:t>
            </a:r>
            <a:endParaRPr lang="en-US" dirty="0"/>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dirty="0">
                <a:latin typeface="Georgia" pitchFamily="18" charset="0"/>
              </a:rPr>
              <a:t>ALL gases have a volume of 22.4L at STP</a:t>
            </a:r>
          </a:p>
          <a:p>
            <a:pPr marL="0" indent="0">
              <a:buNone/>
            </a:pPr>
            <a:endParaRPr lang="en-US" dirty="0"/>
          </a:p>
        </p:txBody>
      </p:sp>
    </p:spTree>
    <p:extLst>
      <p:ext uri="{BB962C8B-B14F-4D97-AF65-F5344CB8AC3E}">
        <p14:creationId xmlns:p14="http://schemas.microsoft.com/office/powerpoint/2010/main" val="165809607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the ideal gas law?</a:t>
            </a:r>
            <a:endParaRPr lang="en-US" sz="3200" dirty="0">
              <a:latin typeface="Georgia" pitchFamily="18"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397960"/>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PV=</a:t>
            </a:r>
            <a:r>
              <a:rPr lang="en-US" sz="3200" dirty="0" err="1" smtClean="0">
                <a:latin typeface="Georgia" pitchFamily="18" charset="0"/>
              </a:rPr>
              <a:t>nRT</a:t>
            </a:r>
            <a:endParaRPr lang="en-US" sz="3200" dirty="0" smtClean="0">
              <a:latin typeface="Georgia" pitchFamily="18" charset="0"/>
            </a:endParaRPr>
          </a:p>
          <a:p>
            <a:pPr marL="0" indent="0">
              <a:buNone/>
            </a:pPr>
            <a:r>
              <a:rPr lang="en-US" dirty="0" smtClean="0">
                <a:latin typeface="Georgia" pitchFamily="18" charset="0"/>
              </a:rPr>
              <a:t>P=pressure</a:t>
            </a:r>
          </a:p>
          <a:p>
            <a:pPr marL="0" indent="0">
              <a:buNone/>
            </a:pPr>
            <a:r>
              <a:rPr lang="en-US" dirty="0" smtClean="0">
                <a:latin typeface="Georgia" pitchFamily="18" charset="0"/>
              </a:rPr>
              <a:t>V=volume</a:t>
            </a:r>
          </a:p>
          <a:p>
            <a:pPr marL="0" indent="0">
              <a:buNone/>
            </a:pPr>
            <a:r>
              <a:rPr lang="en-US" dirty="0" smtClean="0">
                <a:latin typeface="Georgia" pitchFamily="18" charset="0"/>
              </a:rPr>
              <a:t>n=moles</a:t>
            </a:r>
          </a:p>
          <a:p>
            <a:pPr marL="0" indent="0">
              <a:buNone/>
            </a:pPr>
            <a:r>
              <a:rPr lang="en-US" dirty="0" smtClean="0">
                <a:latin typeface="Georgia" pitchFamily="18" charset="0"/>
              </a:rPr>
              <a:t>R=gas constant</a:t>
            </a:r>
          </a:p>
          <a:p>
            <a:pPr marL="0" indent="0">
              <a:buNone/>
            </a:pPr>
            <a:r>
              <a:rPr lang="en-US" dirty="0" smtClean="0">
                <a:latin typeface="Georgia" pitchFamily="18" charset="0"/>
              </a:rPr>
              <a:t>T=temperature</a:t>
            </a:r>
            <a:endParaRPr lang="en-US" dirty="0">
              <a:latin typeface="Georgia" pitchFamily="18" charset="0"/>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739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a:latin typeface="Georgia" pitchFamily="18" charset="0"/>
              </a:rPr>
              <a:t>How do we know what type of units to use when making measurements</a:t>
            </a:r>
            <a:r>
              <a:rPr lang="en-US" sz="3200" dirty="0" smtClean="0">
                <a:latin typeface="Georgia" pitchFamily="18" charset="0"/>
              </a:rPr>
              <a:t>?</a:t>
            </a:r>
          </a:p>
          <a:p>
            <a:pPr marL="0" indent="0">
              <a:buNone/>
            </a:pPr>
            <a:r>
              <a:rPr lang="en-US" sz="3200" dirty="0">
                <a:latin typeface="Georgia" pitchFamily="18" charset="0"/>
              </a:rPr>
              <a:t>What is the </a:t>
            </a:r>
            <a:r>
              <a:rPr lang="en-US" sz="3200" dirty="0" smtClean="0">
                <a:latin typeface="Georgia" pitchFamily="18" charset="0"/>
              </a:rPr>
              <a:t>unit for </a:t>
            </a:r>
            <a:r>
              <a:rPr lang="en-US" sz="3200" dirty="0">
                <a:latin typeface="Georgia" pitchFamily="18" charset="0"/>
              </a:rPr>
              <a:t>Energy</a:t>
            </a:r>
            <a:r>
              <a:rPr lang="en-US" sz="3200" dirty="0" smtClean="0">
                <a:latin typeface="Georgia" pitchFamily="18" charset="0"/>
              </a:rPr>
              <a:t>?</a:t>
            </a:r>
          </a:p>
          <a:p>
            <a:pPr marL="0" indent="0">
              <a:buNone/>
            </a:pPr>
            <a:r>
              <a:rPr lang="en-US" sz="3200" dirty="0">
                <a:latin typeface="Georgia" pitchFamily="18" charset="0"/>
              </a:rPr>
              <a:t>What is the SI unit for Pressure</a:t>
            </a:r>
            <a:r>
              <a:rPr lang="en-US" sz="3200" dirty="0" smtClean="0">
                <a:latin typeface="Georgia" pitchFamily="18" charset="0"/>
              </a:rPr>
              <a:t>?</a:t>
            </a:r>
            <a:r>
              <a:rPr lang="en-US" sz="3200" dirty="0">
                <a:latin typeface="Georgia" pitchFamily="18" charset="0"/>
              </a:rPr>
              <a:t> </a:t>
            </a:r>
            <a:endParaRPr lang="en-US" sz="3200" dirty="0" smtClean="0">
              <a:latin typeface="Georgia" pitchFamily="18" charset="0"/>
            </a:endParaRPr>
          </a:p>
          <a:p>
            <a:pPr marL="0" indent="0">
              <a:buNone/>
            </a:pPr>
            <a:r>
              <a:rPr lang="en-US" sz="3200" dirty="0" smtClean="0">
                <a:latin typeface="Georgia" pitchFamily="18" charset="0"/>
              </a:rPr>
              <a:t>What </a:t>
            </a:r>
            <a:r>
              <a:rPr lang="en-US" sz="3200" dirty="0">
                <a:latin typeface="Georgia" pitchFamily="18" charset="0"/>
              </a:rPr>
              <a:t>is the SI unit for Temperature?</a:t>
            </a: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575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We follow the International System of Units (SI Units</a:t>
            </a:r>
            <a:r>
              <a:rPr lang="en-US" sz="3200" dirty="0" smtClean="0">
                <a:latin typeface="Georgia" pitchFamily="18" charset="0"/>
              </a:rPr>
              <a:t>).</a:t>
            </a:r>
          </a:p>
          <a:p>
            <a:pPr marL="0" indent="0">
              <a:buNone/>
            </a:pPr>
            <a:r>
              <a:rPr lang="en-US" sz="3200" dirty="0" smtClean="0">
                <a:latin typeface="Georgia" pitchFamily="18" charset="0"/>
              </a:rPr>
              <a:t>Energy= Joules </a:t>
            </a:r>
            <a:r>
              <a:rPr lang="en-US" sz="3200" dirty="0">
                <a:latin typeface="Georgia" pitchFamily="18" charset="0"/>
              </a:rPr>
              <a:t>(J</a:t>
            </a:r>
            <a:r>
              <a:rPr lang="en-US" sz="3200" dirty="0" smtClean="0">
                <a:latin typeface="Georgia" pitchFamily="18" charset="0"/>
              </a:rPr>
              <a:t>)</a:t>
            </a:r>
          </a:p>
          <a:p>
            <a:pPr marL="0" indent="0">
              <a:buNone/>
            </a:pPr>
            <a:r>
              <a:rPr lang="en-US" sz="3200" dirty="0" smtClean="0">
                <a:latin typeface="Georgia" pitchFamily="18" charset="0"/>
              </a:rPr>
              <a:t>Pressure= </a:t>
            </a:r>
            <a:r>
              <a:rPr lang="en-US" sz="3200" dirty="0" err="1" smtClean="0">
                <a:latin typeface="Georgia" pitchFamily="18" charset="0"/>
              </a:rPr>
              <a:t>Pascals</a:t>
            </a:r>
            <a:r>
              <a:rPr lang="en-US" sz="3200" dirty="0" smtClean="0">
                <a:latin typeface="Georgia" pitchFamily="18" charset="0"/>
              </a:rPr>
              <a:t> </a:t>
            </a:r>
            <a:r>
              <a:rPr lang="en-US" sz="3200" dirty="0">
                <a:latin typeface="Georgia" pitchFamily="18" charset="0"/>
              </a:rPr>
              <a:t>(Pa</a:t>
            </a:r>
            <a:r>
              <a:rPr lang="en-US" sz="3200" dirty="0" smtClean="0">
                <a:latin typeface="Georgia" pitchFamily="18" charset="0"/>
              </a:rPr>
              <a:t>)</a:t>
            </a:r>
          </a:p>
          <a:p>
            <a:pPr marL="0" indent="0">
              <a:buNone/>
            </a:pPr>
            <a:r>
              <a:rPr lang="en-US" sz="3200" dirty="0" smtClean="0">
                <a:latin typeface="Georgia" pitchFamily="18" charset="0"/>
              </a:rPr>
              <a:t>Temperature= degrees </a:t>
            </a:r>
            <a:r>
              <a:rPr lang="en-US" sz="3200" dirty="0" err="1">
                <a:latin typeface="Georgia" pitchFamily="18" charset="0"/>
              </a:rPr>
              <a:t>Celcius</a:t>
            </a:r>
            <a:r>
              <a:rPr lang="en-US" sz="3200" dirty="0">
                <a:latin typeface="Georgia" pitchFamily="18" charset="0"/>
              </a:rPr>
              <a:t> (˚</a:t>
            </a:r>
            <a:r>
              <a:rPr lang="en-US" sz="3200" dirty="0" smtClean="0">
                <a:latin typeface="Georgia" pitchFamily="18" charset="0"/>
              </a:rPr>
              <a:t>C) Or Kelvins </a:t>
            </a:r>
            <a:r>
              <a:rPr lang="en-US" sz="3200" dirty="0">
                <a:latin typeface="Georgia" pitchFamily="18" charset="0"/>
              </a:rPr>
              <a:t>(K)</a:t>
            </a: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542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In </a:t>
            </a:r>
            <a:r>
              <a:rPr lang="en-US" sz="3200" dirty="0">
                <a:latin typeface="Georgia" pitchFamily="18" charset="0"/>
              </a:rPr>
              <a:t>the metric system, what do the prefixes Kilo, </a:t>
            </a:r>
            <a:r>
              <a:rPr lang="en-US" sz="3200" dirty="0" err="1">
                <a:latin typeface="Georgia" pitchFamily="18" charset="0"/>
              </a:rPr>
              <a:t>hecto</a:t>
            </a:r>
            <a:r>
              <a:rPr lang="en-US" sz="3200" dirty="0">
                <a:latin typeface="Georgia" pitchFamily="18" charset="0"/>
              </a:rPr>
              <a:t>, </a:t>
            </a:r>
            <a:r>
              <a:rPr lang="en-US" sz="3200" dirty="0" err="1">
                <a:latin typeface="Georgia" pitchFamily="18" charset="0"/>
              </a:rPr>
              <a:t>deca</a:t>
            </a:r>
            <a:r>
              <a:rPr lang="en-US" sz="3200" dirty="0">
                <a:latin typeface="Georgia" pitchFamily="18" charset="0"/>
              </a:rPr>
              <a:t>, base unit, </a:t>
            </a:r>
            <a:r>
              <a:rPr lang="en-US" sz="3200" dirty="0" err="1">
                <a:latin typeface="Georgia" pitchFamily="18" charset="0"/>
              </a:rPr>
              <a:t>deci</a:t>
            </a:r>
            <a:r>
              <a:rPr lang="en-US" sz="3200" dirty="0">
                <a:latin typeface="Georgia" pitchFamily="18" charset="0"/>
              </a:rPr>
              <a:t>, </a:t>
            </a:r>
            <a:r>
              <a:rPr lang="en-US" sz="3200" dirty="0" err="1">
                <a:latin typeface="Georgia" pitchFamily="18" charset="0"/>
              </a:rPr>
              <a:t>centi</a:t>
            </a:r>
            <a:r>
              <a:rPr lang="en-US" sz="3200" dirty="0" smtClean="0">
                <a:latin typeface="Georgia" pitchFamily="18" charset="0"/>
              </a:rPr>
              <a:t>, </a:t>
            </a:r>
            <a:r>
              <a:rPr lang="en-US" sz="3200" dirty="0" err="1" smtClean="0">
                <a:latin typeface="Georgia" pitchFamily="18" charset="0"/>
              </a:rPr>
              <a:t>milli</a:t>
            </a:r>
            <a:r>
              <a:rPr lang="en-US" sz="3200" dirty="0" smtClean="0">
                <a:latin typeface="Georgia" pitchFamily="18" charset="0"/>
              </a:rPr>
              <a:t>, micro and </a:t>
            </a:r>
            <a:r>
              <a:rPr lang="en-US" sz="3200" dirty="0" err="1" smtClean="0">
                <a:latin typeface="Georgia" pitchFamily="18" charset="0"/>
              </a:rPr>
              <a:t>nano</a:t>
            </a:r>
            <a:r>
              <a:rPr lang="en-US" sz="3200" dirty="0" smtClean="0">
                <a:latin typeface="Georgia" pitchFamily="18" charset="0"/>
              </a:rPr>
              <a:t> </a:t>
            </a:r>
            <a:r>
              <a:rPr lang="en-US" sz="3200" dirty="0">
                <a:latin typeface="Georgia" pitchFamily="18" charset="0"/>
              </a:rPr>
              <a:t>stand for (according to powers of 10)?</a:t>
            </a:r>
          </a:p>
          <a:p>
            <a:pPr marL="0" indent="0">
              <a:buNone/>
            </a:pPr>
            <a:endParaRPr lang="en-US" sz="3200" dirty="0">
              <a:latin typeface="Georgia" pitchFamily="18" charset="0"/>
            </a:endParaRPr>
          </a:p>
        </p:txBody>
      </p:sp>
      <p:pic>
        <p:nvPicPr>
          <p:cNvPr id="102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873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200" dirty="0">
                <a:latin typeface="Georgia" pitchFamily="18" charset="0"/>
              </a:rPr>
              <a:t>kilo (1,000 or 10</a:t>
            </a:r>
            <a:r>
              <a:rPr lang="en-US" sz="3200" baseline="30000" dirty="0">
                <a:latin typeface="Georgia" pitchFamily="18" charset="0"/>
              </a:rPr>
              <a:t>3</a:t>
            </a:r>
            <a:r>
              <a:rPr lang="en-US" sz="3200" dirty="0">
                <a:latin typeface="Georgia" pitchFamily="18" charset="0"/>
              </a:rPr>
              <a:t>)</a:t>
            </a:r>
          </a:p>
          <a:p>
            <a:pPr marL="0" indent="0">
              <a:buNone/>
            </a:pPr>
            <a:r>
              <a:rPr lang="en-US" sz="3200" dirty="0" err="1">
                <a:latin typeface="Georgia" pitchFamily="18" charset="0"/>
              </a:rPr>
              <a:t>hecto</a:t>
            </a:r>
            <a:r>
              <a:rPr lang="en-US" sz="3200" dirty="0">
                <a:latin typeface="Georgia" pitchFamily="18" charset="0"/>
              </a:rPr>
              <a:t> (100 or 10</a:t>
            </a:r>
            <a:r>
              <a:rPr lang="en-US" sz="3200" baseline="30000" dirty="0">
                <a:latin typeface="Georgia" pitchFamily="18" charset="0"/>
              </a:rPr>
              <a:t>2</a:t>
            </a:r>
            <a:r>
              <a:rPr lang="en-US" sz="3200" dirty="0">
                <a:latin typeface="Georgia" pitchFamily="18" charset="0"/>
              </a:rPr>
              <a:t>)</a:t>
            </a:r>
          </a:p>
          <a:p>
            <a:pPr marL="0" indent="0">
              <a:buNone/>
            </a:pPr>
            <a:r>
              <a:rPr lang="en-US" sz="3200" dirty="0" err="1">
                <a:latin typeface="Georgia" pitchFamily="18" charset="0"/>
              </a:rPr>
              <a:t>deca</a:t>
            </a:r>
            <a:r>
              <a:rPr lang="en-US" sz="3200" dirty="0">
                <a:latin typeface="Georgia" pitchFamily="18" charset="0"/>
              </a:rPr>
              <a:t> (10 or 10</a:t>
            </a:r>
            <a:r>
              <a:rPr lang="en-US" sz="3200" baseline="30000" dirty="0">
                <a:latin typeface="Georgia" pitchFamily="18" charset="0"/>
              </a:rPr>
              <a:t>1</a:t>
            </a:r>
            <a:r>
              <a:rPr lang="en-US" sz="3200" dirty="0" smtClean="0">
                <a:latin typeface="Georgia" pitchFamily="18" charset="0"/>
              </a:rPr>
              <a:t>)</a:t>
            </a:r>
          </a:p>
          <a:p>
            <a:pPr marL="0" indent="0">
              <a:buNone/>
            </a:pPr>
            <a:r>
              <a:rPr lang="en-US" sz="3200" dirty="0">
                <a:latin typeface="Georgia" pitchFamily="18" charset="0"/>
              </a:rPr>
              <a:t>b</a:t>
            </a:r>
            <a:r>
              <a:rPr lang="en-US" sz="3200" dirty="0" smtClean="0">
                <a:latin typeface="Georgia" pitchFamily="18" charset="0"/>
              </a:rPr>
              <a:t>ase unit (1</a:t>
            </a:r>
            <a:endParaRPr lang="en-US" sz="3200" dirty="0">
              <a:latin typeface="Georgia" pitchFamily="18" charset="0"/>
            </a:endParaRPr>
          </a:p>
          <a:p>
            <a:pPr marL="0" indent="0">
              <a:buNone/>
            </a:pPr>
            <a:r>
              <a:rPr lang="en-US" sz="3200" dirty="0" err="1">
                <a:latin typeface="Georgia" pitchFamily="18" charset="0"/>
              </a:rPr>
              <a:t>deci</a:t>
            </a:r>
            <a:r>
              <a:rPr lang="en-US" sz="3200" dirty="0">
                <a:latin typeface="Georgia" pitchFamily="18" charset="0"/>
              </a:rPr>
              <a:t> (.1 or 10</a:t>
            </a:r>
            <a:r>
              <a:rPr lang="en-US" sz="3200" baseline="30000" dirty="0">
                <a:latin typeface="Georgia" pitchFamily="18" charset="0"/>
              </a:rPr>
              <a:t>-1</a:t>
            </a:r>
            <a:r>
              <a:rPr lang="en-US" sz="3200" dirty="0">
                <a:latin typeface="Georgia" pitchFamily="18" charset="0"/>
              </a:rPr>
              <a:t>)</a:t>
            </a:r>
          </a:p>
          <a:p>
            <a:pPr marL="0" indent="0">
              <a:buNone/>
            </a:pPr>
            <a:r>
              <a:rPr lang="en-US" sz="3200" dirty="0" err="1">
                <a:latin typeface="Georgia" pitchFamily="18" charset="0"/>
              </a:rPr>
              <a:t>centi</a:t>
            </a:r>
            <a:r>
              <a:rPr lang="en-US" sz="3200" dirty="0">
                <a:latin typeface="Georgia" pitchFamily="18" charset="0"/>
              </a:rPr>
              <a:t>  (.01 or 10</a:t>
            </a:r>
            <a:r>
              <a:rPr lang="en-US" sz="3200" baseline="30000" dirty="0">
                <a:latin typeface="Georgia" pitchFamily="18" charset="0"/>
              </a:rPr>
              <a:t>-2</a:t>
            </a:r>
            <a:r>
              <a:rPr lang="en-US" sz="3200" dirty="0">
                <a:latin typeface="Georgia" pitchFamily="18" charset="0"/>
              </a:rPr>
              <a:t>)</a:t>
            </a:r>
          </a:p>
          <a:p>
            <a:pPr marL="0" indent="0">
              <a:buNone/>
            </a:pPr>
            <a:r>
              <a:rPr lang="en-US" sz="3200" dirty="0" err="1">
                <a:latin typeface="Georgia" pitchFamily="18" charset="0"/>
              </a:rPr>
              <a:t>milli</a:t>
            </a:r>
            <a:r>
              <a:rPr lang="en-US" sz="3200" dirty="0">
                <a:latin typeface="Georgia" pitchFamily="18" charset="0"/>
              </a:rPr>
              <a:t> (.001 or 10</a:t>
            </a:r>
            <a:r>
              <a:rPr lang="en-US" sz="3200" baseline="30000" dirty="0">
                <a:latin typeface="Georgia" pitchFamily="18" charset="0"/>
              </a:rPr>
              <a:t>-3</a:t>
            </a:r>
            <a:r>
              <a:rPr lang="en-US" sz="3200" dirty="0" smtClean="0">
                <a:latin typeface="Georgia" pitchFamily="18" charset="0"/>
              </a:rPr>
              <a:t>)</a:t>
            </a:r>
          </a:p>
          <a:p>
            <a:pPr marL="0" indent="0">
              <a:buNone/>
            </a:pPr>
            <a:r>
              <a:rPr lang="en-US" sz="3200" dirty="0">
                <a:latin typeface="Georgia" pitchFamily="18" charset="0"/>
              </a:rPr>
              <a:t>m</a:t>
            </a:r>
            <a:r>
              <a:rPr lang="en-US" sz="3200" dirty="0" smtClean="0">
                <a:latin typeface="Georgia" pitchFamily="18" charset="0"/>
              </a:rPr>
              <a:t>icro (.ooooo1 or 10</a:t>
            </a:r>
            <a:r>
              <a:rPr lang="en-US" sz="3200" baseline="30000" dirty="0" smtClean="0">
                <a:latin typeface="Georgia" pitchFamily="18" charset="0"/>
              </a:rPr>
              <a:t>-6</a:t>
            </a:r>
            <a:r>
              <a:rPr lang="en-US" sz="3200" dirty="0" smtClean="0">
                <a:latin typeface="Georgia" pitchFamily="18" charset="0"/>
              </a:rPr>
              <a:t>)</a:t>
            </a:r>
          </a:p>
          <a:p>
            <a:pPr marL="0" indent="0">
              <a:buNone/>
            </a:pPr>
            <a:r>
              <a:rPr lang="en-US" sz="3200" dirty="0" err="1">
                <a:latin typeface="Georgia" pitchFamily="18" charset="0"/>
              </a:rPr>
              <a:t>n</a:t>
            </a:r>
            <a:r>
              <a:rPr lang="en-US" sz="3200" dirty="0" err="1" smtClean="0">
                <a:latin typeface="Georgia" pitchFamily="18" charset="0"/>
              </a:rPr>
              <a:t>ano</a:t>
            </a:r>
            <a:r>
              <a:rPr lang="en-US" sz="3200" dirty="0" smtClean="0">
                <a:latin typeface="Georgia" pitchFamily="18" charset="0"/>
              </a:rPr>
              <a:t> (.000000001 or 10</a:t>
            </a:r>
            <a:r>
              <a:rPr lang="en-US" sz="3200" baseline="30000" dirty="0" smtClean="0">
                <a:latin typeface="Georgia" pitchFamily="18" charset="0"/>
              </a:rPr>
              <a:t>-9</a:t>
            </a:r>
            <a:r>
              <a:rPr lang="en-US" sz="3200" dirty="0" smtClean="0">
                <a:latin typeface="Georgia" pitchFamily="18" charset="0"/>
              </a:rPr>
              <a:t>)</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24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#22</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In the metric system, what are the symbols for the prefixes for Kilo, </a:t>
            </a:r>
            <a:r>
              <a:rPr lang="en-US" sz="3200" dirty="0" err="1">
                <a:latin typeface="Georgia" pitchFamily="18" charset="0"/>
              </a:rPr>
              <a:t>hecto</a:t>
            </a:r>
            <a:r>
              <a:rPr lang="en-US" sz="3200" dirty="0">
                <a:latin typeface="Georgia" pitchFamily="18" charset="0"/>
              </a:rPr>
              <a:t>, </a:t>
            </a:r>
            <a:r>
              <a:rPr lang="en-US" sz="3200" dirty="0" err="1">
                <a:latin typeface="Georgia" pitchFamily="18" charset="0"/>
              </a:rPr>
              <a:t>deca</a:t>
            </a:r>
            <a:r>
              <a:rPr lang="en-US" sz="3200" dirty="0">
                <a:latin typeface="Georgia" pitchFamily="18" charset="0"/>
              </a:rPr>
              <a:t>, </a:t>
            </a:r>
            <a:r>
              <a:rPr lang="en-US" sz="3200" dirty="0" err="1" smtClean="0">
                <a:latin typeface="Georgia" pitchFamily="18" charset="0"/>
              </a:rPr>
              <a:t>deci</a:t>
            </a:r>
            <a:r>
              <a:rPr lang="en-US" sz="3200" dirty="0">
                <a:latin typeface="Georgia" pitchFamily="18" charset="0"/>
              </a:rPr>
              <a:t>, </a:t>
            </a:r>
            <a:r>
              <a:rPr lang="en-US" sz="3200" dirty="0" err="1">
                <a:latin typeface="Georgia" pitchFamily="18" charset="0"/>
              </a:rPr>
              <a:t>centi</a:t>
            </a:r>
            <a:r>
              <a:rPr lang="en-US" sz="3200" dirty="0">
                <a:latin typeface="Georgia" pitchFamily="18" charset="0"/>
              </a:rPr>
              <a:t>, and </a:t>
            </a:r>
            <a:r>
              <a:rPr lang="en-US" sz="3200" dirty="0" err="1" smtClean="0">
                <a:latin typeface="Georgia" pitchFamily="18" charset="0"/>
              </a:rPr>
              <a:t>milli</a:t>
            </a:r>
            <a:r>
              <a:rPr lang="en-US" sz="3200" dirty="0" smtClean="0">
                <a:latin typeface="Georgia" pitchFamily="18" charset="0"/>
              </a:rPr>
              <a:t>, micro and </a:t>
            </a:r>
            <a:r>
              <a:rPr lang="en-US" sz="3200" dirty="0" err="1" smtClean="0">
                <a:latin typeface="Georgia" pitchFamily="18" charset="0"/>
              </a:rPr>
              <a:t>nano</a:t>
            </a:r>
            <a:r>
              <a:rPr lang="en-US" sz="3200" dirty="0" smtClean="0">
                <a:latin typeface="Georgia" pitchFamily="18" charset="0"/>
              </a:rPr>
              <a:t>?</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062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smtClean="0">
                <a:latin typeface="Georgia" pitchFamily="18" charset="0"/>
              </a:rPr>
              <a:t>kilo </a:t>
            </a:r>
            <a:r>
              <a:rPr lang="en-US" sz="3200" dirty="0">
                <a:latin typeface="Georgia" pitchFamily="18" charset="0"/>
              </a:rPr>
              <a:t>=K</a:t>
            </a:r>
          </a:p>
          <a:p>
            <a:pPr marL="0" indent="0">
              <a:buNone/>
            </a:pPr>
            <a:r>
              <a:rPr lang="en-US" sz="3200" dirty="0" err="1">
                <a:latin typeface="Georgia" pitchFamily="18" charset="0"/>
              </a:rPr>
              <a:t>hecto</a:t>
            </a:r>
            <a:r>
              <a:rPr lang="en-US" sz="3200" dirty="0">
                <a:latin typeface="Georgia" pitchFamily="18" charset="0"/>
              </a:rPr>
              <a:t> =h</a:t>
            </a:r>
          </a:p>
          <a:p>
            <a:pPr marL="0" indent="0">
              <a:buNone/>
            </a:pPr>
            <a:r>
              <a:rPr lang="en-US" sz="3200" dirty="0" err="1">
                <a:latin typeface="Georgia" pitchFamily="18" charset="0"/>
              </a:rPr>
              <a:t>deca</a:t>
            </a:r>
            <a:r>
              <a:rPr lang="en-US" sz="3200" dirty="0">
                <a:latin typeface="Georgia" pitchFamily="18" charset="0"/>
              </a:rPr>
              <a:t> =da</a:t>
            </a:r>
          </a:p>
          <a:p>
            <a:pPr marL="0" indent="0">
              <a:buNone/>
            </a:pPr>
            <a:r>
              <a:rPr lang="en-US" sz="3200" dirty="0" err="1">
                <a:latin typeface="Georgia" pitchFamily="18" charset="0"/>
              </a:rPr>
              <a:t>deci</a:t>
            </a:r>
            <a:r>
              <a:rPr lang="en-US" sz="3200" dirty="0">
                <a:latin typeface="Georgia" pitchFamily="18" charset="0"/>
              </a:rPr>
              <a:t> =d</a:t>
            </a:r>
          </a:p>
          <a:p>
            <a:pPr marL="0" indent="0">
              <a:buNone/>
            </a:pPr>
            <a:r>
              <a:rPr lang="en-US" sz="3200" dirty="0" err="1">
                <a:latin typeface="Georgia" pitchFamily="18" charset="0"/>
              </a:rPr>
              <a:t>centi</a:t>
            </a:r>
            <a:r>
              <a:rPr lang="en-US" sz="3200" dirty="0">
                <a:latin typeface="Georgia" pitchFamily="18" charset="0"/>
              </a:rPr>
              <a:t>  =c</a:t>
            </a:r>
          </a:p>
          <a:p>
            <a:pPr marL="0" indent="0">
              <a:buNone/>
            </a:pPr>
            <a:r>
              <a:rPr lang="en-US" sz="3200" dirty="0" err="1">
                <a:latin typeface="Georgia" pitchFamily="18" charset="0"/>
              </a:rPr>
              <a:t>milli</a:t>
            </a:r>
            <a:r>
              <a:rPr lang="en-US" sz="3200" dirty="0">
                <a:latin typeface="Georgia" pitchFamily="18" charset="0"/>
              </a:rPr>
              <a:t> =</a:t>
            </a:r>
            <a:r>
              <a:rPr lang="en-US" sz="3200" dirty="0" smtClean="0">
                <a:latin typeface="Georgia" pitchFamily="18" charset="0"/>
              </a:rPr>
              <a:t>m</a:t>
            </a:r>
          </a:p>
          <a:p>
            <a:pPr marL="0" indent="0">
              <a:buNone/>
            </a:pPr>
            <a:r>
              <a:rPr lang="en-US" sz="3200" dirty="0" smtClean="0">
                <a:latin typeface="Georgia" pitchFamily="18" charset="0"/>
              </a:rPr>
              <a:t>micro=</a:t>
            </a:r>
            <a:r>
              <a:rPr lang="el-GR" sz="3200" dirty="0" smtClean="0">
                <a:latin typeface="Georgia" pitchFamily="18" charset="0"/>
              </a:rPr>
              <a:t>μ</a:t>
            </a:r>
            <a:endParaRPr lang="en-US" sz="3200" dirty="0" smtClean="0">
              <a:latin typeface="Georgia" pitchFamily="18" charset="0"/>
            </a:endParaRPr>
          </a:p>
          <a:p>
            <a:pPr marL="0" indent="0">
              <a:buNone/>
            </a:pPr>
            <a:r>
              <a:rPr lang="en-US" sz="3200" dirty="0" err="1" smtClean="0">
                <a:latin typeface="Georgia" pitchFamily="18" charset="0"/>
              </a:rPr>
              <a:t>nano</a:t>
            </a:r>
            <a:r>
              <a:rPr lang="en-US" sz="3200" dirty="0" smtClean="0">
                <a:latin typeface="Georgia" pitchFamily="18" charset="0"/>
              </a:rPr>
              <a:t>=n</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719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In Scientific Notation, how does writing really large numbers differ from writing really small (decimal) numbers?</a:t>
            </a:r>
          </a:p>
          <a:p>
            <a:pPr marL="0" indent="0">
              <a:buNone/>
            </a:pPr>
            <a:endParaRPr lang="en-US" sz="3200" dirty="0">
              <a:latin typeface="Georgia" pitchFamily="18" charset="0"/>
            </a:endParaRPr>
          </a:p>
        </p:txBody>
      </p:sp>
      <p:pic>
        <p:nvPicPr>
          <p:cNvPr id="1026"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328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Large Numbers have positive exponents (100,000 = 10</a:t>
            </a:r>
            <a:r>
              <a:rPr lang="en-US" sz="3200" baseline="30000" dirty="0">
                <a:latin typeface="Georgia" pitchFamily="18" charset="0"/>
              </a:rPr>
              <a:t>5</a:t>
            </a:r>
            <a:r>
              <a:rPr lang="en-US" sz="3200" dirty="0">
                <a:latin typeface="Georgia" pitchFamily="18" charset="0"/>
              </a:rPr>
              <a:t>)</a:t>
            </a:r>
          </a:p>
          <a:p>
            <a:pPr marL="0" indent="0">
              <a:buNone/>
            </a:pPr>
            <a:r>
              <a:rPr lang="en-US" sz="3200" dirty="0">
                <a:latin typeface="Georgia" pitchFamily="18" charset="0"/>
              </a:rPr>
              <a:t>Decimal numbers have negative exponents (.0001 = 10</a:t>
            </a:r>
            <a:r>
              <a:rPr lang="en-US" sz="3200" baseline="30000" dirty="0">
                <a:latin typeface="Georgia" pitchFamily="18" charset="0"/>
              </a:rPr>
              <a:t>-4</a:t>
            </a:r>
            <a:r>
              <a:rPr lang="en-US" sz="3200" dirty="0">
                <a:latin typeface="Georgia" pitchFamily="18" charset="0"/>
              </a:rPr>
              <a: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232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are metric conversions set up?</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917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2</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kind of clothes should you not wear in a science lab?</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92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Using dimensional analysis or factor label method to cancel units until desired unit is achieved.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07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do you make and record a measurement effectively?</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26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Use the appropriate scientific tool, record with the correct unit and make with appropriate precision for tool being used.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459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In Scientific Notation, are all non zero digits considered “significant”?</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460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Yes!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098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Is a zero significant if it is found between non-zero digits?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Yes!</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In counting significant digits, </a:t>
            </a:r>
            <a:r>
              <a:rPr lang="en-US" sz="3200" dirty="0" smtClean="0">
                <a:latin typeface="Georgia" pitchFamily="18" charset="0"/>
              </a:rPr>
              <a:t>how could a zero on the right side of the decimal be significant?</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871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smtClean="0">
                <a:latin typeface="Georgia" pitchFamily="18" charset="0"/>
              </a:rPr>
              <a:t>If it was at the end of the number or sandwiched between other significant numbers. </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5577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adding and subtracting, what significant figures do you count to determine proper number to include in answer?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94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2</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Loose clothing- especially sleeves!</a:t>
            </a:r>
          </a:p>
          <a:p>
            <a:pPr marL="0" indent="0">
              <a:buNone/>
            </a:pPr>
            <a:r>
              <a:rPr lang="en-US" sz="3200" dirty="0" smtClean="0">
                <a:latin typeface="Georgia" pitchFamily="18" charset="0"/>
              </a:rPr>
              <a:t>Open toed shoes</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593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Only the ones on the right side of the decimal.</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931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When multiplying </a:t>
            </a:r>
            <a:r>
              <a:rPr lang="en-US" sz="3200" dirty="0">
                <a:latin typeface="Georgia" pitchFamily="18" charset="0"/>
              </a:rPr>
              <a:t>and </a:t>
            </a:r>
            <a:r>
              <a:rPr lang="en-US" sz="3200" dirty="0" smtClean="0">
                <a:latin typeface="Georgia" pitchFamily="18" charset="0"/>
              </a:rPr>
              <a:t>dividing, </a:t>
            </a:r>
            <a:r>
              <a:rPr lang="en-US" sz="3200" dirty="0">
                <a:latin typeface="Georgia" pitchFamily="18" charset="0"/>
              </a:rPr>
              <a:t>what significant figures do you count to determine proper number to include in answer?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The total number of significant figures in each original number.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matter?</a:t>
            </a:r>
          </a:p>
          <a:p>
            <a:pPr marL="0" indent="0">
              <a:buNone/>
            </a:pPr>
            <a:r>
              <a:rPr lang="en-US" sz="3200" dirty="0">
                <a:latin typeface="Georgia" pitchFamily="18" charset="0"/>
              </a:rPr>
              <a:t>What is NOT matter?</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808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Anything that has mass and </a:t>
            </a:r>
            <a:r>
              <a:rPr lang="en-US" sz="3200" dirty="0" smtClean="0">
                <a:latin typeface="Georgia" pitchFamily="18" charset="0"/>
              </a:rPr>
              <a:t>volume.</a:t>
            </a:r>
          </a:p>
          <a:p>
            <a:pPr marL="0" indent="0">
              <a:buNone/>
            </a:pPr>
            <a:r>
              <a:rPr lang="en-US" sz="3200" dirty="0" smtClean="0">
                <a:latin typeface="Georgia" pitchFamily="18" charset="0"/>
              </a:rPr>
              <a:t>Energy is not matter. </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4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mass and how is it measured?</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282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Mass is the amount of matter contained in something and is measured (on Earth) using </a:t>
            </a:r>
            <a:r>
              <a:rPr lang="en-US" sz="3200" b="1" dirty="0">
                <a:latin typeface="Georgia" pitchFamily="18" charset="0"/>
              </a:rPr>
              <a:t>grams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488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volume and how is it measured?</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4660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Volume is the amount of space that an object occupies</a:t>
            </a:r>
          </a:p>
          <a:p>
            <a:pPr marL="0" indent="0">
              <a:buNone/>
            </a:pPr>
            <a:r>
              <a:rPr lang="en-US" sz="3200" dirty="0">
                <a:latin typeface="Georgia" pitchFamily="18" charset="0"/>
              </a:rPr>
              <a:t>Liquids- milliliters</a:t>
            </a:r>
          </a:p>
          <a:p>
            <a:pPr marL="0" indent="0">
              <a:buNone/>
            </a:pPr>
            <a:r>
              <a:rPr lang="en-US" sz="3200" dirty="0">
                <a:latin typeface="Georgia" pitchFamily="18" charset="0"/>
              </a:rPr>
              <a:t>Solids- cubic centimeters (cm</a:t>
            </a:r>
            <a:r>
              <a:rPr lang="en-US" sz="3200" baseline="30000" dirty="0">
                <a:latin typeface="Georgia" pitchFamily="18" charset="0"/>
              </a:rPr>
              <a:t>3</a:t>
            </a:r>
            <a:r>
              <a:rPr lang="en-US" sz="3200" dirty="0">
                <a:latin typeface="Georgia" pitchFamily="18" charset="0"/>
              </a:rPr>
              <a:t>)</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20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density and how is it measured?</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988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3</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do you do if your lab partner catches on fire?</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954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Density is the amount of matter contained in a certain amount of </a:t>
            </a:r>
            <a:r>
              <a:rPr lang="en-US" sz="3200" dirty="0" smtClean="0">
                <a:latin typeface="Georgia" pitchFamily="18" charset="0"/>
              </a:rPr>
              <a:t>space in g/mL </a:t>
            </a:r>
            <a:r>
              <a:rPr lang="en-US" sz="3200" dirty="0">
                <a:latin typeface="Georgia" pitchFamily="18" charset="0"/>
              </a:rPr>
              <a:t>or g/cm</a:t>
            </a:r>
            <a:r>
              <a:rPr lang="en-US" sz="3200" baseline="30000" dirty="0">
                <a:latin typeface="Georgia" pitchFamily="18" charset="0"/>
              </a:rPr>
              <a:t>3</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1237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physical properties?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5583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Properties that are observable and measureable (uses 5 senses</a:t>
            </a:r>
            <a:r>
              <a:rPr lang="en-US" sz="3200" dirty="0" smtClean="0">
                <a:latin typeface="Georgia" pitchFamily="18" charset="0"/>
              </a:rPr>
              <a:t>!) and can be determined without substance becoming something new.</a:t>
            </a:r>
            <a:endParaRPr lang="en-US" sz="3200" baseline="300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80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chemical properties?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7777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Characteristics that describe the possible chemical changes of matter and can only be determine when a substance becomes something new. </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3797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Extensive Physical properties?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467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Characteristics that you can measure that depends on the size or amount of the matter (weight, volume, </a:t>
            </a:r>
            <a:r>
              <a:rPr lang="en-US" sz="3200" dirty="0" err="1">
                <a:latin typeface="Georgia" pitchFamily="18" charset="0"/>
              </a:rPr>
              <a:t>etc</a:t>
            </a:r>
            <a:r>
              <a:rPr lang="en-US" sz="3200" dirty="0">
                <a:latin typeface="Georgia" pitchFamily="18" charset="0"/>
              </a:rPr>
              <a:t>)</a:t>
            </a:r>
          </a:p>
          <a:p>
            <a:pPr marL="0" indent="0">
              <a:buNone/>
            </a:pPr>
            <a:endParaRPr lang="en-US" sz="3200" dirty="0" smtClean="0">
              <a:latin typeface="Georgia" pitchFamily="18" charset="0"/>
            </a:endParaRPr>
          </a:p>
          <a:p>
            <a:pPr marL="0" indent="0">
              <a:buNone/>
            </a:pPr>
            <a:r>
              <a:rPr lang="en-US" sz="3200" dirty="0" smtClean="0">
                <a:latin typeface="Georgia" pitchFamily="18" charset="0"/>
              </a:rPr>
              <a:t>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0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are Intensive Physical properties?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469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Characteristics of a substance that do NOT depend on the size or amount of the matter (density, color, conductivity, </a:t>
            </a:r>
            <a:r>
              <a:rPr lang="en-US" sz="3200" dirty="0" err="1">
                <a:latin typeface="Georgia" pitchFamily="18" charset="0"/>
              </a:rPr>
              <a:t>etc</a:t>
            </a:r>
            <a:r>
              <a:rPr lang="en-US" sz="3200" dirty="0">
                <a:latin typeface="Georgia" pitchFamily="18" charset="0"/>
              </a:rPr>
              <a:t>)</a:t>
            </a:r>
          </a:p>
          <a:p>
            <a:pPr marL="0" indent="0">
              <a:buNone/>
            </a:pPr>
            <a:endParaRPr lang="en-US" sz="3200" dirty="0" smtClean="0">
              <a:latin typeface="Georgia" pitchFamily="18" charset="0"/>
            </a:endParaRPr>
          </a:p>
          <a:p>
            <a:pPr marL="0" indent="0">
              <a:buNone/>
            </a:pPr>
            <a:r>
              <a:rPr lang="en-US" sz="3200" dirty="0" smtClean="0">
                <a:latin typeface="Georgia" pitchFamily="18" charset="0"/>
              </a:rPr>
              <a:t>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072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What is Kinetic Theory?</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60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3</a:t>
            </a:r>
          </a:p>
        </p:txBody>
      </p:sp>
      <p:sp>
        <p:nvSpPr>
          <p:cNvPr id="3" name="Content Placeholder 2"/>
          <p:cNvSpPr>
            <a:spLocks noGrp="1"/>
          </p:cNvSpPr>
          <p:nvPr>
            <p:ph idx="1"/>
          </p:nvPr>
        </p:nvSpPr>
        <p:spPr>
          <a:xfrm>
            <a:off x="1524000" y="2113472"/>
            <a:ext cx="6196405" cy="3603812"/>
          </a:xfrm>
        </p:spPr>
        <p:txBody>
          <a:bodyPr>
            <a:normAutofit/>
          </a:bodyPr>
          <a:lstStyle/>
          <a:p>
            <a:pPr marL="0" indent="0">
              <a:buNone/>
            </a:pPr>
            <a:r>
              <a:rPr lang="en-US" sz="3200" dirty="0" smtClean="0">
                <a:latin typeface="Georgia" pitchFamily="18" charset="0"/>
              </a:rPr>
              <a:t>Wrap them in the fire blanket and pat them!</a:t>
            </a:r>
          </a:p>
          <a:p>
            <a:pPr marL="0" indent="0">
              <a:buNone/>
            </a:pPr>
            <a:r>
              <a:rPr lang="en-US" sz="3200" dirty="0" smtClean="0">
                <a:latin typeface="Georgia" pitchFamily="18" charset="0"/>
              </a:rPr>
              <a:t>OR</a:t>
            </a:r>
          </a:p>
          <a:p>
            <a:pPr marL="0" indent="0">
              <a:buNone/>
            </a:pPr>
            <a:r>
              <a:rPr lang="en-US" sz="3200" dirty="0" smtClean="0">
                <a:latin typeface="Georgia" pitchFamily="18" charset="0"/>
              </a:rPr>
              <a:t>Stop, Drop, and Roll!</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971800"/>
            <a:ext cx="2286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4040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Kinetic Theory is the idea that all atoms are in constant motion (even solids!)</a:t>
            </a:r>
          </a:p>
          <a:p>
            <a:pPr marL="0" indent="0">
              <a:buNone/>
            </a:pPr>
            <a:endParaRPr lang="en-US" sz="3200" dirty="0" smtClean="0">
              <a:latin typeface="Georgia" pitchFamily="18" charset="0"/>
            </a:endParaRPr>
          </a:p>
          <a:p>
            <a:pPr marL="0" indent="0">
              <a:buNone/>
            </a:pPr>
            <a:r>
              <a:rPr lang="en-US" sz="3200" dirty="0" smtClean="0">
                <a:latin typeface="Georgia" pitchFamily="18" charset="0"/>
              </a:rPr>
              <a:t>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248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Distinguish </a:t>
            </a:r>
            <a:r>
              <a:rPr lang="en-US" sz="3200" dirty="0">
                <a:latin typeface="Georgia" pitchFamily="18" charset="0"/>
              </a:rPr>
              <a:t>between a solid, liquid, and gas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8466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latin typeface="Georgia" pitchFamily="18" charset="0"/>
              </a:rPr>
              <a:t>Solid= definite shape and volume (least energy)</a:t>
            </a:r>
          </a:p>
          <a:p>
            <a:pPr marL="0" indent="0">
              <a:buNone/>
            </a:pPr>
            <a:r>
              <a:rPr lang="en-US" sz="3200" dirty="0">
                <a:latin typeface="Georgia" pitchFamily="18" charset="0"/>
              </a:rPr>
              <a:t>Liquid= No definite shape but definite volume </a:t>
            </a:r>
          </a:p>
          <a:p>
            <a:pPr marL="0" indent="0">
              <a:buNone/>
            </a:pPr>
            <a:r>
              <a:rPr lang="en-US" sz="3200" dirty="0">
                <a:latin typeface="Georgia" pitchFamily="18" charset="0"/>
              </a:rPr>
              <a:t>Gas= No definite shape or volume (highest energy)</a:t>
            </a:r>
          </a:p>
          <a:p>
            <a:pPr marL="0" indent="0">
              <a:buNone/>
            </a:pPr>
            <a:endParaRPr lang="en-US" sz="3200" dirty="0" smtClean="0">
              <a:latin typeface="Georgia" pitchFamily="18" charset="0"/>
            </a:endParaRPr>
          </a:p>
          <a:p>
            <a:pPr marL="0" indent="0">
              <a:buNone/>
            </a:pPr>
            <a:r>
              <a:rPr lang="en-US" sz="3200" dirty="0" smtClean="0">
                <a:latin typeface="Georgia" pitchFamily="18" charset="0"/>
              </a:rPr>
              <a:t>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2450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a:t>
            </a:r>
            <a:r>
              <a:rPr lang="en-US" sz="3200" dirty="0">
                <a:latin typeface="Georgia" pitchFamily="18" charset="0"/>
              </a:rPr>
              <a:t>can you move matter from one phase to another? (i.e. from solid to liquid)</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8927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Add or remove Energy</a:t>
            </a:r>
            <a:r>
              <a:rPr lang="en-US" sz="3200" dirty="0" smtClean="0">
                <a:latin typeface="Georgia" pitchFamily="18" charset="0"/>
              </a:rPr>
              <a:t>!</a:t>
            </a: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r>
              <a:rPr lang="en-US" sz="3200" dirty="0" smtClean="0">
                <a:latin typeface="Georgia" pitchFamily="18" charset="0"/>
              </a:rPr>
              <a:t>		</a:t>
            </a: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6848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a:t>
            </a:r>
            <a:endParaRPr lang="en-US" dirty="0"/>
          </a:p>
        </p:txBody>
      </p:sp>
      <p:sp>
        <p:nvSpPr>
          <p:cNvPr id="3" name="Content Placeholder 2"/>
          <p:cNvSpPr>
            <a:spLocks noGrp="1"/>
          </p:cNvSpPr>
          <p:nvPr>
            <p:ph idx="1"/>
          </p:nvPr>
        </p:nvSpPr>
        <p:spPr>
          <a:xfrm>
            <a:off x="914400" y="1752599"/>
            <a:ext cx="7391400" cy="4271769"/>
          </a:xfrm>
        </p:spPr>
        <p:txBody>
          <a:bodyPr>
            <a:normAutofit fontScale="85000" lnSpcReduction="10000"/>
          </a:bodyPr>
          <a:lstStyle/>
          <a:p>
            <a:pPr marL="0" indent="0">
              <a:buNone/>
            </a:pPr>
            <a:r>
              <a:rPr lang="en-US" sz="3200" dirty="0">
                <a:latin typeface="Georgia" pitchFamily="18" charset="0"/>
              </a:rPr>
              <a:t>What is the transition from solid to liquid called</a:t>
            </a:r>
            <a:r>
              <a:rPr lang="en-US" sz="3200" dirty="0" smtClean="0">
                <a:latin typeface="Georgia" pitchFamily="18" charset="0"/>
              </a:rPr>
              <a:t>?</a:t>
            </a:r>
          </a:p>
          <a:p>
            <a:pPr marL="0" indent="0">
              <a:buNone/>
            </a:pPr>
            <a:r>
              <a:rPr lang="en-US" sz="3200" dirty="0">
                <a:latin typeface="Georgia" pitchFamily="18" charset="0"/>
              </a:rPr>
              <a:t>What is the transition from liquid to solid called</a:t>
            </a:r>
            <a:r>
              <a:rPr lang="en-US" sz="3200" dirty="0" smtClean="0">
                <a:latin typeface="Georgia" pitchFamily="18" charset="0"/>
              </a:rPr>
              <a:t>?</a:t>
            </a:r>
          </a:p>
          <a:p>
            <a:pPr marL="0" indent="0">
              <a:buNone/>
            </a:pPr>
            <a:r>
              <a:rPr lang="en-US" sz="3200" dirty="0">
                <a:latin typeface="Georgia" pitchFamily="18" charset="0"/>
              </a:rPr>
              <a:t>What is the transition from liquid to gas called</a:t>
            </a:r>
            <a:r>
              <a:rPr lang="en-US" sz="3200" dirty="0" smtClean="0">
                <a:latin typeface="Georgia" pitchFamily="18" charset="0"/>
              </a:rPr>
              <a:t>?</a:t>
            </a:r>
          </a:p>
          <a:p>
            <a:pPr marL="0" indent="0">
              <a:buNone/>
            </a:pPr>
            <a:r>
              <a:rPr lang="en-US" sz="3200" dirty="0" smtClean="0">
                <a:latin typeface="Georgia" pitchFamily="18" charset="0"/>
              </a:rPr>
              <a:t>What is the transition from gas to liquid called?</a:t>
            </a:r>
          </a:p>
          <a:p>
            <a:pPr marL="0" indent="0">
              <a:buNone/>
            </a:pPr>
            <a:r>
              <a:rPr lang="en-US" sz="3200" dirty="0" smtClean="0">
                <a:latin typeface="Georgia" pitchFamily="18" charset="0"/>
              </a:rPr>
              <a:t>What is the transition from gas to solid called?</a:t>
            </a:r>
          </a:p>
          <a:p>
            <a:pPr marL="0" indent="0">
              <a:buNone/>
            </a:pPr>
            <a:r>
              <a:rPr lang="en-US" sz="3200" dirty="0" smtClean="0">
                <a:latin typeface="Georgia" pitchFamily="18" charset="0"/>
              </a:rPr>
              <a:t>What is the transition from solid to gas called?</a:t>
            </a: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621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Melting</a:t>
            </a:r>
          </a:p>
          <a:p>
            <a:pPr marL="0" indent="0">
              <a:buNone/>
            </a:pPr>
            <a:r>
              <a:rPr lang="en-US" sz="3200" dirty="0" smtClean="0">
                <a:latin typeface="Georgia" pitchFamily="18" charset="0"/>
              </a:rPr>
              <a:t>Freezing or solidification</a:t>
            </a:r>
          </a:p>
          <a:p>
            <a:pPr marL="0" indent="0">
              <a:buNone/>
            </a:pPr>
            <a:r>
              <a:rPr lang="en-US" sz="3200" dirty="0" smtClean="0">
                <a:latin typeface="Georgia" pitchFamily="18" charset="0"/>
              </a:rPr>
              <a:t>Vaporization</a:t>
            </a:r>
          </a:p>
          <a:p>
            <a:pPr marL="0" indent="0">
              <a:buNone/>
            </a:pPr>
            <a:r>
              <a:rPr lang="en-US" sz="3200" dirty="0" smtClean="0">
                <a:latin typeface="Georgia" pitchFamily="18" charset="0"/>
              </a:rPr>
              <a:t>Condensing</a:t>
            </a:r>
          </a:p>
          <a:p>
            <a:pPr marL="0" indent="0">
              <a:buNone/>
            </a:pPr>
            <a:r>
              <a:rPr lang="en-US" sz="3200" dirty="0" smtClean="0">
                <a:latin typeface="Georgia" pitchFamily="18" charset="0"/>
              </a:rPr>
              <a:t>Deposition</a:t>
            </a:r>
          </a:p>
          <a:p>
            <a:pPr marL="0" indent="0">
              <a:buNone/>
            </a:pPr>
            <a:r>
              <a:rPr lang="en-US" sz="3200" dirty="0" smtClean="0">
                <a:latin typeface="Georgia" pitchFamily="18" charset="0"/>
              </a:rPr>
              <a:t>Sublimation</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8444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a:t>
            </a:r>
            <a:r>
              <a:rPr lang="en-US" sz="3200" dirty="0">
                <a:latin typeface="Georgia" pitchFamily="18" charset="0"/>
              </a:rPr>
              <a:t>is a vapor different from a gas?</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274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Georgia" pitchFamily="18" charset="0"/>
              </a:rPr>
              <a:t>A vapor is the gas phase of matter that is normally liquid at room temp (like water vapor)</a:t>
            </a:r>
          </a:p>
          <a:p>
            <a:pPr marL="0" indent="0">
              <a:buNone/>
            </a:pPr>
            <a:r>
              <a:rPr lang="en-US" sz="3200" dirty="0">
                <a:latin typeface="Georgia" pitchFamily="18" charset="0"/>
              </a:rPr>
              <a:t>Gas is something that is gas at room temp (like CO2 gas)</a:t>
            </a: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79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an element?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335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4</a:t>
            </a:r>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do you protect your eyes during labs?</a:t>
            </a:r>
            <a:endParaRPr lang="en-US" sz="3200" dirty="0">
              <a:latin typeface="Georgia" pitchFamily="18" charset="0"/>
            </a:endParaRPr>
          </a:p>
          <a:p>
            <a:pPr marL="0" indent="0">
              <a:buNone/>
            </a:pPr>
            <a:endParaRPr lang="en-US" sz="3200" dirty="0" smtClean="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5606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pure substance made of only one type of atom.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6063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compound?</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7821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pure substance made of two or more types of atoms bonded together. </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053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mixture of one or more pure substances that is uniform in composition and transparent?</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4476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homogeneous solution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3228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latin typeface="Georgia" pitchFamily="18" charset="0"/>
            </a:endParaRPr>
          </a:p>
          <a:p>
            <a:pPr marL="0" indent="0">
              <a:buNone/>
            </a:pPr>
            <a:r>
              <a:rPr lang="en-US" sz="3200" dirty="0">
                <a:latin typeface="Georgia" pitchFamily="18" charset="0"/>
              </a:rPr>
              <a:t>What is a mixture of one or more pure substances that is uniform in composition and </a:t>
            </a:r>
            <a:r>
              <a:rPr lang="en-US" sz="3200" dirty="0" smtClean="0">
                <a:latin typeface="Georgia" pitchFamily="18" charset="0"/>
              </a:rPr>
              <a:t>opaque?</a:t>
            </a:r>
            <a:endParaRPr lang="en-US" sz="3200" dirty="0">
              <a:latin typeface="Georgia" pitchFamily="18" charset="0"/>
            </a:endParaRP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255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homogeneous suspension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768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What is a heterogeneous mixture?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1854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A mixture of one or more pure substances that is not uniform in composition.</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225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Georgia" pitchFamily="18" charset="0"/>
              </a:rPr>
              <a:t>How can you determine a physical change has occurred in a substance?</a:t>
            </a:r>
          </a:p>
          <a:p>
            <a:pPr marL="0" indent="0">
              <a:buNone/>
            </a:pPr>
            <a:endParaRPr lang="en-US" sz="3200" dirty="0">
              <a:latin typeface="Georgia" pitchFamily="18" charset="0"/>
            </a:endParaRPr>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10200"/>
            <a:ext cx="595313" cy="6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428952"/>
            <a:ext cx="886653" cy="59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06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12865</TotalTime>
  <Words>6748</Words>
  <Application>Microsoft Office PowerPoint</Application>
  <PresentationFormat>On-screen Show (4:3)</PresentationFormat>
  <Paragraphs>1271</Paragraphs>
  <Slides>404</Slides>
  <Notes>6</Notes>
  <HiddenSlides>0</HiddenSlides>
  <MMClips>0</MMClips>
  <ScaleCrop>false</ScaleCrop>
  <HeadingPairs>
    <vt:vector size="4" baseType="variant">
      <vt:variant>
        <vt:lpstr>Theme</vt:lpstr>
      </vt:variant>
      <vt:variant>
        <vt:i4>1</vt:i4>
      </vt:variant>
      <vt:variant>
        <vt:lpstr>Slide Titles</vt:lpstr>
      </vt:variant>
      <vt:variant>
        <vt:i4>404</vt:i4>
      </vt:variant>
    </vt:vector>
  </HeadingPairs>
  <TitlesOfParts>
    <vt:vector size="405" baseType="lpstr">
      <vt:lpstr>Pushpin</vt:lpstr>
      <vt:lpstr>Chemistry Learning Check Questions</vt:lpstr>
      <vt:lpstr>Learning Map</vt:lpstr>
      <vt:lpstr>#1</vt:lpstr>
      <vt:lpstr>#1</vt:lpstr>
      <vt:lpstr>#2</vt:lpstr>
      <vt:lpstr>#2</vt:lpstr>
      <vt:lpstr>#3</vt:lpstr>
      <vt:lpstr>#3</vt:lpstr>
      <vt:lpstr>#4</vt:lpstr>
      <vt:lpstr>#4</vt:lpstr>
      <vt:lpstr>#6</vt:lpstr>
      <vt:lpstr>#6</vt:lpstr>
      <vt:lpstr>#5</vt:lpstr>
      <vt:lpstr>#5</vt:lpstr>
      <vt:lpstr>#7</vt:lpstr>
      <vt:lpstr>#7</vt:lpstr>
      <vt:lpstr>#8</vt:lpstr>
      <vt:lpstr>#8</vt:lpstr>
      <vt:lpstr>#9</vt:lpstr>
      <vt:lpstr>#9</vt:lpstr>
      <vt:lpstr>#10</vt:lpstr>
      <vt:lpstr>#10</vt:lpstr>
      <vt:lpstr>#11</vt:lpstr>
      <vt:lpstr>#11</vt:lpstr>
      <vt:lpstr>#12</vt:lpstr>
      <vt:lpstr>#12</vt:lpstr>
      <vt:lpstr>#13</vt:lpstr>
      <vt:lpstr>#13</vt:lpstr>
      <vt:lpstr>#14</vt:lpstr>
      <vt:lpstr>#14</vt:lpstr>
      <vt:lpstr>#15</vt:lpstr>
      <vt:lpstr>#15</vt:lpstr>
      <vt:lpstr>#16</vt:lpstr>
      <vt:lpstr>#16</vt:lpstr>
      <vt:lpstr>#17</vt:lpstr>
      <vt:lpstr>#17</vt:lpstr>
      <vt:lpstr>#18</vt:lpstr>
      <vt:lpstr>#18</vt:lpstr>
      <vt:lpstr>#19</vt:lpstr>
      <vt:lpstr>#19</vt:lpstr>
      <vt:lpstr>#20</vt:lpstr>
      <vt:lpstr>#20</vt:lpstr>
      <vt:lpstr>#21</vt:lpstr>
      <vt:lpstr>#21</vt:lpstr>
      <vt:lpstr>#22</vt:lpstr>
      <vt:lpstr>#22</vt:lpstr>
      <vt:lpstr>#23</vt:lpstr>
      <vt:lpstr>#23</vt:lpstr>
      <vt:lpstr>#24</vt:lpstr>
      <vt:lpstr>#24</vt:lpstr>
      <vt:lpstr>#25</vt:lpstr>
      <vt:lpstr>#25</vt:lpstr>
      <vt:lpstr>#26</vt:lpstr>
      <vt:lpstr>#26</vt:lpstr>
      <vt:lpstr>#27</vt:lpstr>
      <vt:lpstr>#27</vt:lpstr>
      <vt:lpstr>#28</vt:lpstr>
      <vt:lpstr>#28</vt:lpstr>
      <vt:lpstr>#29</vt:lpstr>
      <vt:lpstr>#29</vt:lpstr>
      <vt:lpstr>#30</vt:lpstr>
      <vt:lpstr>#30</vt:lpstr>
      <vt:lpstr>#31</vt:lpstr>
      <vt:lpstr>#31</vt:lpstr>
      <vt:lpstr>#32</vt:lpstr>
      <vt:lpstr>#32</vt:lpstr>
      <vt:lpstr>#33</vt:lpstr>
      <vt:lpstr>#33</vt:lpstr>
      <vt:lpstr>#34</vt:lpstr>
      <vt:lpstr>#34</vt:lpstr>
      <vt:lpstr>#35</vt:lpstr>
      <vt:lpstr>#35</vt:lpstr>
      <vt:lpstr>#36</vt:lpstr>
      <vt:lpstr>#36</vt:lpstr>
      <vt:lpstr>#37</vt:lpstr>
      <vt:lpstr>#37</vt:lpstr>
      <vt:lpstr>#38</vt:lpstr>
      <vt:lpstr>#38</vt:lpstr>
      <vt:lpstr>#39</vt:lpstr>
      <vt:lpstr>#39</vt:lpstr>
      <vt:lpstr>#40 </vt:lpstr>
      <vt:lpstr>#40</vt:lpstr>
      <vt:lpstr>#41</vt:lpstr>
      <vt:lpstr>#41</vt:lpstr>
      <vt:lpstr>#42</vt:lpstr>
      <vt:lpstr>#42</vt:lpstr>
      <vt:lpstr>#43</vt:lpstr>
      <vt:lpstr>#43</vt:lpstr>
      <vt:lpstr>#44</vt:lpstr>
      <vt:lpstr>#44</vt:lpstr>
      <vt:lpstr>#45</vt:lpstr>
      <vt:lpstr>#45</vt:lpstr>
      <vt:lpstr>#46</vt:lpstr>
      <vt:lpstr>#46</vt:lpstr>
      <vt:lpstr>#47</vt:lpstr>
      <vt:lpstr>#47</vt:lpstr>
      <vt:lpstr>#48</vt:lpstr>
      <vt:lpstr>#48</vt:lpstr>
      <vt:lpstr>#49</vt:lpstr>
      <vt:lpstr>#49</vt:lpstr>
      <vt:lpstr>#50</vt:lpstr>
      <vt:lpstr>#50</vt:lpstr>
      <vt:lpstr>#51</vt:lpstr>
      <vt:lpstr>#51</vt:lpstr>
      <vt:lpstr>#52</vt:lpstr>
      <vt:lpstr>#52</vt:lpstr>
      <vt:lpstr>#53</vt:lpstr>
      <vt:lpstr>#53</vt:lpstr>
      <vt:lpstr>#54</vt:lpstr>
      <vt:lpstr>#54</vt:lpstr>
      <vt:lpstr>#55</vt:lpstr>
      <vt:lpstr>#55</vt:lpstr>
      <vt:lpstr>#56</vt:lpstr>
      <vt:lpstr>#56</vt:lpstr>
      <vt:lpstr>#57</vt:lpstr>
      <vt:lpstr>#57</vt:lpstr>
      <vt:lpstr>#58</vt:lpstr>
      <vt:lpstr>#58</vt:lpstr>
      <vt:lpstr>#59</vt:lpstr>
      <vt:lpstr>#59</vt:lpstr>
      <vt:lpstr>#60</vt:lpstr>
      <vt:lpstr>#60</vt:lpstr>
      <vt:lpstr>#61</vt:lpstr>
      <vt:lpstr>#61</vt:lpstr>
      <vt:lpstr>#62</vt:lpstr>
      <vt:lpstr>#62</vt:lpstr>
      <vt:lpstr>#63</vt:lpstr>
      <vt:lpstr>#63</vt:lpstr>
      <vt:lpstr>#64</vt:lpstr>
      <vt:lpstr>#64</vt:lpstr>
      <vt:lpstr>#65</vt:lpstr>
      <vt:lpstr>#65</vt:lpstr>
      <vt:lpstr>#66</vt:lpstr>
      <vt:lpstr>#66</vt:lpstr>
      <vt:lpstr>#67</vt:lpstr>
      <vt:lpstr>#67</vt:lpstr>
      <vt:lpstr>#68</vt:lpstr>
      <vt:lpstr>#68</vt:lpstr>
      <vt:lpstr>#69</vt:lpstr>
      <vt:lpstr>#69</vt:lpstr>
      <vt:lpstr>#71</vt:lpstr>
      <vt:lpstr>#71</vt:lpstr>
      <vt:lpstr>#70</vt:lpstr>
      <vt:lpstr>#70</vt:lpstr>
      <vt:lpstr>#72</vt:lpstr>
      <vt:lpstr>#72</vt:lpstr>
      <vt:lpstr>#73</vt:lpstr>
      <vt:lpstr>#73</vt:lpstr>
      <vt:lpstr>#74</vt:lpstr>
      <vt:lpstr>#74</vt:lpstr>
      <vt:lpstr>#75</vt:lpstr>
      <vt:lpstr>#75</vt:lpstr>
      <vt:lpstr>#76</vt:lpstr>
      <vt:lpstr>#76</vt:lpstr>
      <vt:lpstr>#77</vt:lpstr>
      <vt:lpstr>#77</vt:lpstr>
      <vt:lpstr>#78</vt:lpstr>
      <vt:lpstr>#78</vt:lpstr>
      <vt:lpstr>#79</vt:lpstr>
      <vt:lpstr>#79</vt:lpstr>
      <vt:lpstr>#80</vt:lpstr>
      <vt:lpstr>#80</vt:lpstr>
      <vt:lpstr>#81</vt:lpstr>
      <vt:lpstr>#81</vt:lpstr>
      <vt:lpstr>#82</vt:lpstr>
      <vt:lpstr>#82</vt:lpstr>
      <vt:lpstr>#83</vt:lpstr>
      <vt:lpstr>#83</vt:lpstr>
      <vt:lpstr>#84</vt:lpstr>
      <vt:lpstr>#84</vt:lpstr>
      <vt:lpstr>#85</vt:lpstr>
      <vt:lpstr>#85</vt:lpstr>
      <vt:lpstr>#86</vt:lpstr>
      <vt:lpstr>#86</vt:lpstr>
      <vt:lpstr>#87</vt:lpstr>
      <vt:lpstr>#87</vt:lpstr>
      <vt:lpstr>#88</vt:lpstr>
      <vt:lpstr>#88</vt:lpstr>
      <vt:lpstr>#89</vt:lpstr>
      <vt:lpstr>#89</vt:lpstr>
      <vt:lpstr>#90</vt:lpstr>
      <vt:lpstr>#90</vt:lpstr>
      <vt:lpstr>#91</vt:lpstr>
      <vt:lpstr>#91</vt:lpstr>
      <vt:lpstr>#92</vt:lpstr>
      <vt:lpstr>#92</vt:lpstr>
      <vt:lpstr>#93</vt:lpstr>
      <vt:lpstr>#93</vt:lpstr>
      <vt:lpstr>#94</vt:lpstr>
      <vt:lpstr>#94</vt:lpstr>
      <vt:lpstr>#95</vt:lpstr>
      <vt:lpstr>#95</vt:lpstr>
      <vt:lpstr>#96</vt:lpstr>
      <vt:lpstr>#96</vt:lpstr>
      <vt:lpstr>#97</vt:lpstr>
      <vt:lpstr>#97</vt:lpstr>
      <vt:lpstr>#98</vt:lpstr>
      <vt:lpstr>#98</vt:lpstr>
      <vt:lpstr>#99</vt:lpstr>
      <vt:lpstr>#99</vt:lpstr>
      <vt:lpstr>#100</vt:lpstr>
      <vt:lpstr>#100</vt:lpstr>
      <vt:lpstr>#101</vt:lpstr>
      <vt:lpstr>#101</vt:lpstr>
      <vt:lpstr>#102</vt:lpstr>
      <vt:lpstr>#102</vt:lpstr>
      <vt:lpstr>#103</vt:lpstr>
      <vt:lpstr>#103</vt:lpstr>
      <vt:lpstr>#104</vt:lpstr>
      <vt:lpstr>#104</vt:lpstr>
      <vt:lpstr>#105</vt:lpstr>
      <vt:lpstr>#105</vt:lpstr>
      <vt:lpstr>#106</vt:lpstr>
      <vt:lpstr>#106</vt:lpstr>
      <vt:lpstr>#107</vt:lpstr>
      <vt:lpstr>#107</vt:lpstr>
      <vt:lpstr>#108</vt:lpstr>
      <vt:lpstr>#108</vt:lpstr>
      <vt:lpstr>#109</vt:lpstr>
      <vt:lpstr>#109</vt:lpstr>
      <vt:lpstr>#110</vt:lpstr>
      <vt:lpstr>#110</vt:lpstr>
      <vt:lpstr>#111</vt:lpstr>
      <vt:lpstr>#111</vt:lpstr>
      <vt:lpstr>#112</vt:lpstr>
      <vt:lpstr>#112</vt:lpstr>
      <vt:lpstr>#113</vt:lpstr>
      <vt:lpstr>#113</vt:lpstr>
      <vt:lpstr>#114</vt:lpstr>
      <vt:lpstr>#114</vt:lpstr>
      <vt:lpstr>#115</vt:lpstr>
      <vt:lpstr>#115</vt:lpstr>
      <vt:lpstr>#116</vt:lpstr>
      <vt:lpstr>#116</vt:lpstr>
      <vt:lpstr>#117</vt:lpstr>
      <vt:lpstr>#117</vt:lpstr>
      <vt:lpstr>#118</vt:lpstr>
      <vt:lpstr>#118</vt:lpstr>
      <vt:lpstr>#119</vt:lpstr>
      <vt:lpstr>#119</vt:lpstr>
      <vt:lpstr>#120</vt:lpstr>
      <vt:lpstr>#120</vt:lpstr>
      <vt:lpstr>#121</vt:lpstr>
      <vt:lpstr>#121</vt:lpstr>
      <vt:lpstr>#122</vt:lpstr>
      <vt:lpstr>#122</vt:lpstr>
      <vt:lpstr>#123</vt:lpstr>
      <vt:lpstr>#123</vt:lpstr>
      <vt:lpstr>#124</vt:lpstr>
      <vt:lpstr>#124</vt:lpstr>
      <vt:lpstr>#125</vt:lpstr>
      <vt:lpstr>#125</vt:lpstr>
      <vt:lpstr>#126</vt:lpstr>
      <vt:lpstr>#126</vt:lpstr>
      <vt:lpstr>#127</vt:lpstr>
      <vt:lpstr>#127</vt:lpstr>
      <vt:lpstr>#128</vt:lpstr>
      <vt:lpstr>#128</vt:lpstr>
      <vt:lpstr>#129</vt:lpstr>
      <vt:lpstr>#129</vt:lpstr>
      <vt:lpstr>#130</vt:lpstr>
      <vt:lpstr>#130</vt:lpstr>
      <vt:lpstr>#131</vt:lpstr>
      <vt:lpstr>#131</vt:lpstr>
      <vt:lpstr>#132</vt:lpstr>
      <vt:lpstr>#132</vt:lpstr>
      <vt:lpstr>#133</vt:lpstr>
      <vt:lpstr>#133</vt:lpstr>
      <vt:lpstr>#134</vt:lpstr>
      <vt:lpstr>#134</vt:lpstr>
      <vt:lpstr>#135</vt:lpstr>
      <vt:lpstr>#135</vt:lpstr>
      <vt:lpstr>#136</vt:lpstr>
      <vt:lpstr>#136</vt:lpstr>
      <vt:lpstr>#137</vt:lpstr>
      <vt:lpstr>#137</vt:lpstr>
      <vt:lpstr>#138</vt:lpstr>
      <vt:lpstr>#138</vt:lpstr>
      <vt:lpstr>#139</vt:lpstr>
      <vt:lpstr>#139</vt:lpstr>
      <vt:lpstr>#140</vt:lpstr>
      <vt:lpstr>#140</vt:lpstr>
      <vt:lpstr>#141</vt:lpstr>
      <vt:lpstr>#141</vt:lpstr>
      <vt:lpstr>#142</vt:lpstr>
      <vt:lpstr>#142</vt:lpstr>
      <vt:lpstr>#143</vt:lpstr>
      <vt:lpstr>#143</vt:lpstr>
      <vt:lpstr>#144</vt:lpstr>
      <vt:lpstr>#144</vt:lpstr>
      <vt:lpstr>#145</vt:lpstr>
      <vt:lpstr>#145</vt:lpstr>
      <vt:lpstr>#146</vt:lpstr>
      <vt:lpstr>#146</vt:lpstr>
      <vt:lpstr>#147</vt:lpstr>
      <vt:lpstr>#147</vt:lpstr>
      <vt:lpstr>#148</vt:lpstr>
      <vt:lpstr>#148</vt:lpstr>
      <vt:lpstr>#149</vt:lpstr>
      <vt:lpstr>#149</vt:lpstr>
      <vt:lpstr>#150</vt:lpstr>
      <vt:lpstr>#150</vt:lpstr>
      <vt:lpstr>#151</vt:lpstr>
      <vt:lpstr>#151</vt:lpstr>
      <vt:lpstr>#152</vt:lpstr>
      <vt:lpstr>#152</vt:lpstr>
      <vt:lpstr>#153</vt:lpstr>
      <vt:lpstr>#153</vt:lpstr>
      <vt:lpstr>#154</vt:lpstr>
      <vt:lpstr>#154</vt:lpstr>
      <vt:lpstr>#155</vt:lpstr>
      <vt:lpstr>#155</vt:lpstr>
      <vt:lpstr>#156</vt:lpstr>
      <vt:lpstr>#156</vt:lpstr>
      <vt:lpstr>#157</vt:lpstr>
      <vt:lpstr>#157</vt:lpstr>
      <vt:lpstr>#158</vt:lpstr>
      <vt:lpstr>#158</vt:lpstr>
      <vt:lpstr>#159</vt:lpstr>
      <vt:lpstr>#159</vt:lpstr>
      <vt:lpstr>#160</vt:lpstr>
      <vt:lpstr>#160</vt:lpstr>
      <vt:lpstr>#161</vt:lpstr>
      <vt:lpstr>#161</vt:lpstr>
      <vt:lpstr>#162</vt:lpstr>
      <vt:lpstr>#162</vt:lpstr>
      <vt:lpstr>#163</vt:lpstr>
      <vt:lpstr>#163</vt:lpstr>
      <vt:lpstr>#164</vt:lpstr>
      <vt:lpstr>#164</vt:lpstr>
      <vt:lpstr>#165</vt:lpstr>
      <vt:lpstr>#165</vt:lpstr>
      <vt:lpstr>#166</vt:lpstr>
      <vt:lpstr>#166</vt:lpstr>
      <vt:lpstr>#167</vt:lpstr>
      <vt:lpstr>#167</vt:lpstr>
      <vt:lpstr>#168</vt:lpstr>
      <vt:lpstr>#168</vt:lpstr>
      <vt:lpstr>#169</vt:lpstr>
      <vt:lpstr>#169</vt:lpstr>
      <vt:lpstr>#170</vt:lpstr>
      <vt:lpstr>#170</vt:lpstr>
      <vt:lpstr>#171</vt:lpstr>
      <vt:lpstr>#171</vt:lpstr>
      <vt:lpstr>#172</vt:lpstr>
      <vt:lpstr>#172</vt:lpstr>
      <vt:lpstr>#173</vt:lpstr>
      <vt:lpstr>#173</vt:lpstr>
      <vt:lpstr>#174</vt:lpstr>
      <vt:lpstr>#174</vt:lpstr>
      <vt:lpstr>#175</vt:lpstr>
      <vt:lpstr>#175</vt:lpstr>
      <vt:lpstr>#176</vt:lpstr>
      <vt:lpstr>#176</vt:lpstr>
      <vt:lpstr>#178</vt:lpstr>
      <vt:lpstr>#178</vt:lpstr>
      <vt:lpstr>#177</vt:lpstr>
      <vt:lpstr>#177</vt:lpstr>
      <vt:lpstr>#179</vt:lpstr>
      <vt:lpstr>#179</vt:lpstr>
      <vt:lpstr>#180</vt:lpstr>
      <vt:lpstr>#180</vt:lpstr>
      <vt:lpstr>#181</vt:lpstr>
      <vt:lpstr>#181</vt:lpstr>
      <vt:lpstr>#182</vt:lpstr>
      <vt:lpstr>#182</vt:lpstr>
      <vt:lpstr>#183</vt:lpstr>
      <vt:lpstr>#183</vt:lpstr>
      <vt:lpstr>#184</vt:lpstr>
      <vt:lpstr>#184</vt:lpstr>
      <vt:lpstr>#185</vt:lpstr>
      <vt:lpstr>#185</vt:lpstr>
      <vt:lpstr>#186</vt:lpstr>
      <vt:lpstr>#186</vt:lpstr>
      <vt:lpstr>#187</vt:lpstr>
      <vt:lpstr>#187</vt:lpstr>
      <vt:lpstr>#188</vt:lpstr>
      <vt:lpstr>#188</vt:lpstr>
      <vt:lpstr>#189</vt:lpstr>
      <vt:lpstr>#189</vt:lpstr>
      <vt:lpstr>#190</vt:lpstr>
      <vt:lpstr>#190</vt:lpstr>
      <vt:lpstr>#191</vt:lpstr>
      <vt:lpstr>#191</vt:lpstr>
      <vt:lpstr>#192</vt:lpstr>
      <vt:lpstr>#192</vt:lpstr>
      <vt:lpstr>#193</vt:lpstr>
      <vt:lpstr>#193</vt:lpstr>
      <vt:lpstr>#194</vt:lpstr>
      <vt:lpstr>#194</vt:lpstr>
      <vt:lpstr>#195</vt:lpstr>
      <vt:lpstr>#195</vt:lpstr>
      <vt:lpstr>#196</vt:lpstr>
      <vt:lpstr>#196</vt:lpstr>
      <vt:lpstr>#197</vt:lpstr>
      <vt:lpstr>#197</vt:lpstr>
      <vt:lpstr>#198</vt:lpstr>
      <vt:lpstr>#198</vt:lpstr>
      <vt:lpstr>#199</vt:lpstr>
      <vt:lpstr>#199</vt:lpstr>
      <vt:lpstr>#200</vt:lpstr>
      <vt:lpstr>#200</vt:lpstr>
      <vt:lpstr>#201</vt:lpstr>
      <vt:lpstr>#201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Learning Check Questions</dc:title>
  <dc:creator>Image</dc:creator>
  <cp:lastModifiedBy>Image</cp:lastModifiedBy>
  <cp:revision>256</cp:revision>
  <dcterms:created xsi:type="dcterms:W3CDTF">2015-09-02T22:51:51Z</dcterms:created>
  <dcterms:modified xsi:type="dcterms:W3CDTF">2018-05-18T21:18:07Z</dcterms:modified>
</cp:coreProperties>
</file>