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97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F6276-8440-47C4-80BF-CD80F38D3A6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8D96-99AE-4FB2-BCBA-1CA1B58F92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sforum.com/content/pictures/imagebank/hirespng/rcpt_sys_nic_ag1.pn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Cellular Communication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 transduction is the process by which a signal is converted to a cellular response. </a:t>
            </a:r>
          </a:p>
          <a:p>
            <a:pPr lvl="1"/>
            <a:r>
              <a:rPr lang="en-US" dirty="0" smtClean="0"/>
              <a:t>Signaling cascades relay signals from receptors to cell targets, often amplifying the incoming signals, with the result of appropriate responses by the cell. </a:t>
            </a:r>
          </a:p>
          <a:p>
            <a:pPr lvl="1"/>
            <a:r>
              <a:rPr lang="en-US" dirty="0" smtClean="0"/>
              <a:t>Second messengers are often essential to the function of the cascade.</a:t>
            </a:r>
            <a:endParaRPr lang="en-US" dirty="0"/>
          </a:p>
        </p:txBody>
      </p:sp>
      <p:pic>
        <p:nvPicPr>
          <p:cNvPr id="3074" name="Picture 6" descr="http://www.uic.edu/classes/bios/bios100/mike/spring2003/signaltrans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8891566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signal transduction pathways include:</a:t>
            </a:r>
          </a:p>
          <a:p>
            <a:pPr lvl="1"/>
            <a:r>
              <a:rPr lang="en-US" dirty="0" smtClean="0"/>
              <a:t>Protein modifications</a:t>
            </a:r>
          </a:p>
          <a:p>
            <a:pPr lvl="1"/>
            <a:r>
              <a:rPr lang="en-US" dirty="0" smtClean="0"/>
              <a:t>Phosphorylation cascades in which a series of protein kinases add a phosphate group to the next protein in the cascade sequence.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Conditions where signal transduction is blocked </a:t>
            </a:r>
            <a:r>
              <a:rPr lang="en-US" dirty="0" smtClean="0"/>
              <a:t>or defective can be </a:t>
            </a:r>
          </a:p>
          <a:p>
            <a:pPr lvl="1"/>
            <a:r>
              <a:rPr lang="en-US" dirty="0" smtClean="0"/>
              <a:t>deleterious, </a:t>
            </a:r>
          </a:p>
          <a:p>
            <a:pPr lvl="1"/>
            <a:r>
              <a:rPr lang="en-US" dirty="0" smtClean="0"/>
              <a:t>preventative  </a:t>
            </a:r>
          </a:p>
          <a:p>
            <a:pPr lvl="1"/>
            <a:r>
              <a:rPr lang="en-US" dirty="0" smtClean="0"/>
              <a:t>prophylactic.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858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600" dirty="0"/>
              <a:t>Chemical messages which elicit a response in cells </a:t>
            </a:r>
            <a:r>
              <a:rPr lang="en-US" sz="3600" dirty="0" smtClean="0"/>
              <a:t>serve </a:t>
            </a:r>
            <a:r>
              <a:rPr lang="en-US" sz="3600" dirty="0"/>
              <a:t>as a form of communication between cells </a:t>
            </a:r>
          </a:p>
          <a:p>
            <a:pPr lvl="0"/>
            <a:r>
              <a:rPr lang="en-US" sz="3600" dirty="0"/>
              <a:t>Found in all cells </a:t>
            </a:r>
          </a:p>
          <a:p>
            <a:pPr lvl="0"/>
            <a:r>
              <a:rPr lang="en-US" sz="3600" dirty="0"/>
              <a:t>S</a:t>
            </a:r>
            <a:r>
              <a:rPr lang="en-US" sz="3600" dirty="0" smtClean="0"/>
              <a:t>imilar </a:t>
            </a:r>
            <a:r>
              <a:rPr lang="en-US" sz="3600" dirty="0"/>
              <a:t>in widely different organisms (such as humans and yeast) leads one to believe that this evolved very early in the history of life </a:t>
            </a:r>
            <a:endParaRPr lang="en-US" sz="3600" dirty="0" smtClean="0"/>
          </a:p>
          <a:p>
            <a:pPr lvl="0"/>
            <a:r>
              <a:rPr lang="en-US" sz="3600" dirty="0" smtClean="0"/>
              <a:t>Efficient signal transduction processes are generally under strong selective pressure, meaning if they work well the cell survives, if not, they die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In single celled organisms…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ignal transduction pathways influence how the cell responds to it environment</a:t>
            </a:r>
          </a:p>
          <a:p>
            <a:pPr lvl="1"/>
            <a:r>
              <a:rPr lang="en-US" b="1" dirty="0" smtClean="0"/>
              <a:t>Use of chemical messengers by microbes to communicate with other nearby cells and to regulate specific pathways in response to population density</a:t>
            </a:r>
          </a:p>
          <a:p>
            <a:pPr lvl="1"/>
            <a:r>
              <a:rPr lang="en-US" b="1" dirty="0" smtClean="0"/>
              <a:t>Use of pheromones to trigger reproduction and developmental pathways</a:t>
            </a:r>
          </a:p>
          <a:p>
            <a:pPr lvl="1"/>
            <a:r>
              <a:rPr lang="en-US" b="1" dirty="0" smtClean="0"/>
              <a:t>Response to external signals by bacteria that influences cell movement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multicellular organisms…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 transduction pathways coordinate the activities within individual cells that support the function of the organisms as a whole. </a:t>
            </a:r>
          </a:p>
          <a:p>
            <a:pPr lvl="1"/>
            <a:r>
              <a:rPr lang="en-US" dirty="0" smtClean="0"/>
              <a:t>Epinephrine stimulation of glycogen breakdown in mammals</a:t>
            </a:r>
          </a:p>
          <a:p>
            <a:pPr lvl="1"/>
            <a:r>
              <a:rPr lang="en-US" dirty="0" smtClean="0"/>
              <a:t>Temperature determination of sex in some vertebrate organisms</a:t>
            </a:r>
          </a:p>
          <a:p>
            <a:pPr lvl="1"/>
            <a:r>
              <a:rPr lang="en-US" dirty="0" smtClean="0"/>
              <a:t>DNA repair mechanisms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Cells communicate…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cell-to-cell contact</a:t>
            </a:r>
          </a:p>
          <a:p>
            <a:r>
              <a:rPr lang="en-US" dirty="0" smtClean="0"/>
              <a:t>Over short distance by using local regulators</a:t>
            </a:r>
          </a:p>
          <a:p>
            <a:r>
              <a:rPr lang="en-US" dirty="0" smtClean="0"/>
              <a:t>Over long distances to target cells of another cell type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cell-to-cell contact…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Both animals and plants have cell junctions that, where present, directly connect the </a:t>
            </a:r>
            <a:r>
              <a:rPr lang="en-US" dirty="0" err="1" smtClean="0"/>
              <a:t>cytoplasms</a:t>
            </a:r>
            <a:r>
              <a:rPr lang="en-US" dirty="0" smtClean="0"/>
              <a:t> of adjacent cells allowing signaling substances to pass freely.</a:t>
            </a:r>
          </a:p>
          <a:p>
            <a:pPr lvl="1"/>
            <a:r>
              <a:rPr lang="en-US" dirty="0" err="1" smtClean="0"/>
              <a:t>Plasmodesmata</a:t>
            </a:r>
            <a:r>
              <a:rPr lang="en-US" dirty="0" smtClean="0"/>
              <a:t> between plant cells that allow material to be transported from cell to cell. </a:t>
            </a:r>
            <a:endParaRPr lang="en-US" dirty="0" smtClean="0"/>
          </a:p>
          <a:p>
            <a:r>
              <a:rPr lang="en-US" dirty="0" smtClean="0"/>
              <a:t>Two cells in an animal may communicate by interactions between molecules protruding from their surfaces. </a:t>
            </a:r>
          </a:p>
          <a:p>
            <a:pPr lvl="1"/>
            <a:r>
              <a:rPr lang="en-US" dirty="0" smtClean="0"/>
              <a:t>Immune cells interact by cell-cell contact, antigen presenting cells, helper T-cells and killer T-cells</a:t>
            </a:r>
          </a:p>
        </p:txBody>
      </p:sp>
      <p:sp>
        <p:nvSpPr>
          <p:cNvPr id="7170" name="AutoShape 2" descr="data:image/jpeg;base64,/9j/4AAQSkZJRgABAQAAAQABAAD/2wCEAAkGBwgHBgkIBwgKCgkLDRYPDQwMDRsUFRAWIB0iIiAdHx8kKDQsJCYxJx8fLT0tMTU3Ojo6Iys/RD84QzQ5OjcBCgoKDQwNGg8PGjclHyU3Nzc3Nzc3Nzc3Nzc3Nzc3Nzc3Nzc3Nzc3Nzc3Nzc3Nzc3Nzc3Nzc3Nzc3Nzc3Nzc3N//AABEIAFUAUgMBIgACEQEDEQH/xAAbAAACAwEBAQAAAAAAAAAAAAAABAIDBQEGB//EADkQAAIBAwMBBgQEBQIHAAAAAAECAwAEEQUSITETIkFRYXEUM4GRFbHB8DJSoaLRBvEjJCU0QlNy/8QAGAEAAwEBAAAAAAAAAAAAAAAAAAECAwT/xAAiEQACAgICAgIDAAAAAAAAAAAAAQIRITES8ANBE1EisdH/2gAMAwEAAhEDEQA/APs6W8clogwFZkHfVQSDjryDS8mmttG29uFIAyRHFk/2VwxzzW8YltLaVFUMm6Ug9OONvX61CPES7JLOONDnBjDt3vqgxwOufSgT0XILe3TbM4kb+Z0XP9oAqq4fkvb/AAnZBcndESw55PUcYqqUwRuLhFIeLvYIxnwoeQzOWJCHoNi8j/P79qKJV1ZZbGW53GJrBgrbWxCeCOo61pW/EKj0pLTkt4n2W8RXKgFipycDAyTyePOnbf5K03spMsorO1DUZ7OcKmnT3EO0FpYyOCc8AePT+opca7MU3fgmpjjIBjXrjOP4vpSGbNFYn4/OIt7aFqgOCSuxM5wDj+LnOce4p/Tr17yNmks7i2KnG2ZcZ9R6UAOUUUUAJGDfbxSdrOu2Id2JsZ48vOqAyCORlN8TtBPaKx8fAHjPNP2x/wCXi/8AgflRck9i21ST5Cmtiejzusx7mgPaP1z+dX6MMRTAf+w1zUozPJGu0rIoLKuM7vDGR0PPGeuDU9OQwrIqKWy5PUDFZpP5eXopyXxUadv8z6UTPcR2O60jEk2RhTjpnk8kdBk9R0qNqXMvejKjHUmmbf5K1rJ2yI6POXV3dapbPbXOnWskLyKrRpfqCMdckeIYY+9IHTldpzb6cM4chvxViXkAO0HDDGT1z4e3HpH0DSpLjt5LKJpMEZPTk5Jx0z6+9A0DSg8TrYxK0Ryu0Y8COcdRz0Pjz1qSjzcECSWw7PToriNyTuGqA7trMAVOeMbjnyGBk4rXstRv132yaTGqwptUfGqdz8Hb08iTn0pxf9PaMqqq6ZaqFwVCxgYwMDH3qyLRtNhmWeGygSVDlXVMEHpQBKNtQaNWcW0bEAlME7T5ZzzRTtFACTw20tpE9xbxzmOPugoGPIGQM+dLD4GAZj0t0LKOY7UZx5HHtTfZxwsymJWBBZBtGfVf3+lI/iYAO/RL4MOoEKED67uaAGIoQ7CaEmHwCvHjH0qq8s53AEMuSxYyNvCf+JA6Akc45GDUfxJe/wD9Ev8AunHyF59u9+805BLBLbJM9q0JYkCOWMB+CR0Htn2pp0JI7ZRPDEFmm7R/M+A8vXHmeTV9v8lapEAl5eNUX+UAZPuf8femUVUUKihVAwABgCkwSo7RVcs0cWO0cLnoScCswTTw3csj3CPFJ8pQOPvnk89PSolNRBujXopNbpYYwZ2O5iSFPXFXwTLOm5QwHqKamngLLaKKKoYqRNPCrZjUkBlODwfCl5JnurfCNEx3MpUZOGAPH3FBv44o4oMMZWQBF2nv8A8Hp9aQfS5InlvZ7zYjP2hjZAVQ4I48ec/X64quOM4Ics4NCK5l2FIzGVTjtCDjHgfXj9anYu08CXMbKe0UEM45IPselYKSMGlE8CSWy7I17jLuiA4zgNu5Y4BI8fWnRctZywR2kSqkj7RCW2ptwTuU+HqPX6lqOO0FyWXo2v8Aj+cf2NQjuDs3TqFHPeHI+vlSbaq8HZpc2comkbaix95WOM8NxjoeuOlP23yR7n86lxa2UmmUXSfEOIHQ7CMhweQaz9Qtzplst5CZpjDIrNHkcgkAnw6CrdVvUsMRW6s9y4JjgUZB9fT6etZzJrV7plwbiZIk27tpi5YY5X2+lck+PJrb/RM2vSycvJUhjOoave29hav3y1xKFKr4DnjxArT0HXdK1mE/hNwZY0O0ExOgYDHK7gNy8jvDIPnWNq1mn+pLSztTbpdRW+15VdeFkA46/Xp+tbei6Z8CpeQgysMcdFHlS8WJ/it7Yo7walFFFdZoYl7PHA2nllZmJ4CIXbGw5OACcdPuKyUn1B9ZuDe/DvpcWXXJUFMA44ODn346+lejtoYkQSlizsi5554HQff+tZupwRLapPdHCRSpIA2D3jIpzk8+gHkfbCl44+RxVtU/X8JjN+Pk6TvuCImf4me47a3hWRVAhlUlgqk948jH8X5VNVnea5Msdu7rEOwCnIKt1znzIH2HrTLT2V0nZvPBIGHI3g8e1VASz3UL6bInYRBlZmyQ/I4GPIg8/Stk3T5Ku9Rm62hed5LSC22wnLTCTb2ndTGMgZ6DGceHtmtnTZ0uLUPGcjJB9Dnpnx+lLWdvefiMk94IdgQLF2ZPd572c+fd+1MqS0SxKSGYnJHgM/sf7VEvo0j9ko0SW4+I2jIUojY6jxP7/Wp3HyJOM9w/lUm3IuI1GAOnlVMvyj2rncVPdFZy0WkVaMoGmwMIzGXXeysMEE88jzp6lIidiiJm3bQdrDimU3Y72KUMRSBqiVFFFWIx5LWyk/7ixtpn2hWeSMEnGPP2FMCZFjSNYIwkYARQOFxwMeVFFAHHkSQYeFGHkea5bPHawrDbwqka/wAKgniiij1QqRb8Y38g+9XWke2PcTln5J/IUUUDL64VBz6iiigCEcQRI167AACetWUUUAFFFFAH/9k="/>
          <p:cNvSpPr>
            <a:spLocks noChangeAspect="1" noChangeArrowheads="1"/>
          </p:cNvSpPr>
          <p:nvPr/>
        </p:nvSpPr>
        <p:spPr bwMode="auto">
          <a:xfrm>
            <a:off x="155575" y="-388938"/>
            <a:ext cx="781050" cy="809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4" name="Picture 6" descr="http://udel.edu/~jylee/Images/plasmodesma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81000"/>
            <a:ext cx="5791200" cy="5980868"/>
          </a:xfrm>
          <a:prstGeom prst="rect">
            <a:avLst/>
          </a:prstGeom>
          <a:noFill/>
        </p:spPr>
      </p:pic>
      <p:pic>
        <p:nvPicPr>
          <p:cNvPr id="7176" name="Picture 8" descr="http://www.alohamedicinals.com/img/Immune_system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04800"/>
            <a:ext cx="6629400" cy="639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 short distance by using local regulators…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Used by cells to communicate to their immediate neighbors </a:t>
            </a:r>
          </a:p>
          <a:p>
            <a:pPr lvl="0"/>
            <a:r>
              <a:rPr lang="en-US" dirty="0"/>
              <a:t>One cell secretes a signal molecule into the extracellular </a:t>
            </a:r>
            <a:r>
              <a:rPr lang="en-US" dirty="0" smtClean="0"/>
              <a:t>fluid or in the vicinity of the emitting cell, </a:t>
            </a:r>
            <a:r>
              <a:rPr lang="en-US" dirty="0"/>
              <a:t>which is picked up by the target cells </a:t>
            </a:r>
            <a:endParaRPr lang="en-US" dirty="0" smtClean="0"/>
          </a:p>
          <a:p>
            <a:pPr lvl="1"/>
            <a:r>
              <a:rPr lang="en-US" dirty="0" smtClean="0"/>
              <a:t>Neurotransmitters</a:t>
            </a:r>
          </a:p>
          <a:p>
            <a:pPr lvl="1"/>
            <a:r>
              <a:rPr lang="en-US" dirty="0" smtClean="0"/>
              <a:t>Plant Immune response</a:t>
            </a:r>
          </a:p>
          <a:p>
            <a:pPr lvl="1"/>
            <a:r>
              <a:rPr lang="en-US" dirty="0" err="1" smtClean="0"/>
              <a:t>Morphogens</a:t>
            </a:r>
            <a:r>
              <a:rPr lang="en-US" dirty="0" smtClean="0"/>
              <a:t> in embryonic development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12" descr="http://www.uic.edu/classes/bios/bios100/mike/spring2003/localsig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64" y="1447800"/>
            <a:ext cx="903183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 long distances to target cells of another cell type…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Endocrine signals are produced by endocrine cells that release signaling molecules, which are specific and can travel long distances through the blood to reach all parts of the body</a:t>
            </a:r>
          </a:p>
          <a:p>
            <a:pPr lvl="0"/>
            <a:r>
              <a:rPr lang="en-US" dirty="0"/>
              <a:t>The signal molecules travels throughout the body, most likely contacting nearly all cells in the organism </a:t>
            </a:r>
          </a:p>
          <a:p>
            <a:pPr lvl="0"/>
            <a:r>
              <a:rPr lang="en-US" dirty="0"/>
              <a:t>Only the target cells, however, will have the receptors necessary to elicit the response </a:t>
            </a:r>
            <a:endParaRPr lang="en-US" dirty="0" smtClean="0"/>
          </a:p>
          <a:p>
            <a:pPr lvl="1"/>
            <a:r>
              <a:rPr lang="en-US" sz="2600" dirty="0" smtClean="0"/>
              <a:t>Insulin</a:t>
            </a:r>
          </a:p>
          <a:p>
            <a:pPr lvl="1"/>
            <a:r>
              <a:rPr lang="en-US" sz="2600" dirty="0" smtClean="0"/>
              <a:t>Human Growth hormone</a:t>
            </a:r>
          </a:p>
          <a:p>
            <a:pPr lvl="1"/>
            <a:r>
              <a:rPr lang="en-US" sz="2600" dirty="0" smtClean="0"/>
              <a:t>Thyroid hormones</a:t>
            </a:r>
          </a:p>
          <a:p>
            <a:pPr lvl="1"/>
            <a:r>
              <a:rPr lang="en-US" sz="2600" dirty="0" smtClean="0"/>
              <a:t>Testosterone</a:t>
            </a:r>
          </a:p>
          <a:p>
            <a:pPr lvl="1"/>
            <a:r>
              <a:rPr lang="en-US" sz="2600" dirty="0" smtClean="0"/>
              <a:t>Estrogen</a:t>
            </a:r>
            <a:endParaRPr lang="en-US" sz="2600" dirty="0"/>
          </a:p>
        </p:txBody>
      </p:sp>
      <p:pic>
        <p:nvPicPr>
          <p:cNvPr id="2050" name="Picture 9" descr="http://www.uic.edu/classes/bios/bios100/mike/spring2003/hormonesig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9742" y="304800"/>
            <a:ext cx="5284458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Transduction Pathway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process by which a signal on a cell’s surface is converted to a specific cellular response in a series of steps. </a:t>
            </a:r>
          </a:p>
          <a:p>
            <a:r>
              <a:rPr lang="en-US" dirty="0" smtClean="0"/>
              <a:t>Signaling begins with the recognition of a chemical messenger, a </a:t>
            </a:r>
            <a:r>
              <a:rPr lang="en-US" dirty="0" err="1" smtClean="0"/>
              <a:t>ligand</a:t>
            </a:r>
            <a:r>
              <a:rPr lang="en-US" dirty="0" smtClean="0"/>
              <a:t>, by a receptor protein</a:t>
            </a:r>
          </a:p>
          <a:p>
            <a:pPr lvl="1"/>
            <a:r>
              <a:rPr lang="en-US" dirty="0" smtClean="0"/>
              <a:t>Different receptors recognize different chemical messengers, which can bee peptides, small chemicals or proteins, in a specific one to one relationship</a:t>
            </a:r>
          </a:p>
          <a:p>
            <a:pPr lvl="1"/>
            <a:r>
              <a:rPr lang="en-US" dirty="0" smtClean="0"/>
              <a:t>A receptor protein recognizes signal molecules, causing the receptor protein’s shape to change, which initiates transduction of the signal</a:t>
            </a:r>
          </a:p>
          <a:p>
            <a:pPr lvl="2"/>
            <a:r>
              <a:rPr lang="en-US" dirty="0" smtClean="0"/>
              <a:t>G-protein linked receptors</a:t>
            </a:r>
          </a:p>
          <a:p>
            <a:pPr lvl="2"/>
            <a:r>
              <a:rPr lang="en-US" dirty="0" smtClean="0"/>
              <a:t>Ligand-gated ion channels</a:t>
            </a:r>
          </a:p>
          <a:p>
            <a:pPr lvl="2"/>
            <a:r>
              <a:rPr lang="en-US" dirty="0" smtClean="0"/>
              <a:t> Receptor tyrosine kinases</a:t>
            </a:r>
          </a:p>
          <a:p>
            <a:pPr lvl="1"/>
            <a:endParaRPr lang="en-US" dirty="0"/>
          </a:p>
        </p:txBody>
      </p:sp>
      <p:pic>
        <p:nvPicPr>
          <p:cNvPr id="6146" name="Picture 2" descr="http://kph12.myweb.uga.edu/11_6Gprote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5562600" cy="6694936"/>
          </a:xfrm>
          <a:prstGeom prst="rect">
            <a:avLst/>
          </a:prstGeom>
          <a:noFill/>
        </p:spPr>
      </p:pic>
      <p:pic>
        <p:nvPicPr>
          <p:cNvPr id="6148" name="Picture 4" descr="http://www.cnsforum.com/content/pictures/imagebank/lorespng/rcpt_sys_nic_ag1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838200"/>
            <a:ext cx="8675780" cy="5334000"/>
          </a:xfrm>
          <a:prstGeom prst="rect">
            <a:avLst/>
          </a:prstGeom>
          <a:noFill/>
        </p:spPr>
      </p:pic>
      <p:pic>
        <p:nvPicPr>
          <p:cNvPr id="6150" name="Picture 6" descr="http://bio1151b.nicerweb.com/Locked/media/ch11/11_07bTyrosineKinas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066800"/>
            <a:ext cx="9263119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604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Cellular Communication</vt:lpstr>
      <vt:lpstr>Slide 2</vt:lpstr>
      <vt:lpstr>In single celled organisms…</vt:lpstr>
      <vt:lpstr>In multicellular organisms…</vt:lpstr>
      <vt:lpstr>Cells communicate…</vt:lpstr>
      <vt:lpstr>By cell-to-cell contact…</vt:lpstr>
      <vt:lpstr>Over short distance by using local regulators…</vt:lpstr>
      <vt:lpstr>Over long distances to target cells of another cell type…</vt:lpstr>
      <vt:lpstr>Signal Transduction Pathway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Cellular Communication</dc:title>
  <dc:creator>Ellen and David</dc:creator>
  <cp:lastModifiedBy>Ellen and David</cp:lastModifiedBy>
  <cp:revision>21</cp:revision>
  <dcterms:created xsi:type="dcterms:W3CDTF">2012-12-02T22:51:26Z</dcterms:created>
  <dcterms:modified xsi:type="dcterms:W3CDTF">2012-12-03T03:14:23Z</dcterms:modified>
</cp:coreProperties>
</file>